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5.jpg" ContentType="image/png"/>
  <Override PartName="/ppt/media/image16.jpg" ContentType="image/png"/>
  <Override PartName="/ppt/media/image17.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31.jpg" ContentType="image/png"/>
  <Override PartName="/ppt/notesSlides/notesSlide26.xml" ContentType="application/vnd.openxmlformats-officedocument.presentationml.notesSlide+xml"/>
  <Override PartName="/ppt/media/image32.jpg" ContentType="image/png"/>
  <Override PartName="/ppt/media/image33.jpg" ContentType="image/pn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8"/>
  </p:notesMasterIdLst>
  <p:sldIdLst>
    <p:sldId id="265" r:id="rId2"/>
    <p:sldId id="257" r:id="rId3"/>
    <p:sldId id="258" r:id="rId4"/>
    <p:sldId id="259" r:id="rId5"/>
    <p:sldId id="260" r:id="rId6"/>
    <p:sldId id="261" r:id="rId7"/>
    <p:sldId id="277" r:id="rId8"/>
    <p:sldId id="267" r:id="rId9"/>
    <p:sldId id="263" r:id="rId10"/>
    <p:sldId id="264" r:id="rId11"/>
    <p:sldId id="276" r:id="rId12"/>
    <p:sldId id="270" r:id="rId13"/>
    <p:sldId id="271" r:id="rId14"/>
    <p:sldId id="272" r:id="rId15"/>
    <p:sldId id="279" r:id="rId16"/>
    <p:sldId id="266" r:id="rId17"/>
    <p:sldId id="283" r:id="rId18"/>
    <p:sldId id="287" r:id="rId19"/>
    <p:sldId id="282" r:id="rId20"/>
    <p:sldId id="284" r:id="rId21"/>
    <p:sldId id="288" r:id="rId22"/>
    <p:sldId id="292" r:id="rId23"/>
    <p:sldId id="291" r:id="rId24"/>
    <p:sldId id="290" r:id="rId25"/>
    <p:sldId id="289" r:id="rId26"/>
    <p:sldId id="286" r:id="rId27"/>
    <p:sldId id="295" r:id="rId28"/>
    <p:sldId id="294" r:id="rId29"/>
    <p:sldId id="293" r:id="rId30"/>
    <p:sldId id="285" r:id="rId31"/>
    <p:sldId id="296" r:id="rId32"/>
    <p:sldId id="298" r:id="rId33"/>
    <p:sldId id="297" r:id="rId34"/>
    <p:sldId id="299" r:id="rId35"/>
    <p:sldId id="303" r:id="rId36"/>
    <p:sldId id="302" r:id="rId37"/>
    <p:sldId id="301" r:id="rId38"/>
    <p:sldId id="300" r:id="rId39"/>
    <p:sldId id="307" r:id="rId40"/>
    <p:sldId id="306" r:id="rId41"/>
    <p:sldId id="304" r:id="rId42"/>
    <p:sldId id="308" r:id="rId43"/>
    <p:sldId id="309" r:id="rId44"/>
    <p:sldId id="305" r:id="rId45"/>
    <p:sldId id="268" r:id="rId46"/>
    <p:sldId id="280" r:id="rId47"/>
  </p:sldIdLst>
  <p:sldSz cx="18288000" cy="10287000"/>
  <p:notesSz cx="6858000" cy="9144000"/>
  <p:embeddedFontLst>
    <p:embeddedFont>
      <p:font typeface="Josefin Sans" panose="020B0604020202020204" charset="0"/>
      <p:bold r:id="rId49"/>
      <p:boldItalic r:id="rId50"/>
    </p:embeddedFont>
    <p:embeddedFont>
      <p:font typeface="Heebo Black" panose="020B0604020202020204" charset="-79"/>
      <p:bold r:id="rId51"/>
    </p:embeddedFont>
    <p:embeddedFont>
      <p:font typeface="Calibri" panose="020F0502020204030204" pitchFamily="34" charset="0"/>
      <p:regular r:id="rId52"/>
      <p:bold r:id="rId53"/>
      <p:italic r:id="rId54"/>
      <p:boldItalic r:id="rId55"/>
    </p:embeddedFont>
    <p:embeddedFont>
      <p:font typeface="Cambria Math" panose="02040503050406030204" pitchFamily="18" charset="0"/>
      <p:regular r:id="rId56"/>
    </p:embeddedFont>
    <p:embeddedFont>
      <p:font typeface="Josefin Sans SemiBold"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610"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753788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302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025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960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9379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46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031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313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0456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71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1086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9382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1945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3825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8186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8718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656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3380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31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841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2805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134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9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500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1669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938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7291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7439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32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8685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611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7137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423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851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2901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62136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605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558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5" name="Google Shape;69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9878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4266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5066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894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07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812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404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240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945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0.png"/><Relationship Id="rId3" Type="http://schemas.openxmlformats.org/officeDocument/2006/relationships/image" Target="../media/image60.png"/><Relationship Id="rId21" Type="http://schemas.openxmlformats.org/officeDocument/2006/relationships/image" Target="../media/image18.png"/><Relationship Id="rId34" Type="http://schemas.openxmlformats.org/officeDocument/2006/relationships/image" Target="../media/image5.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79.png"/><Relationship Id="rId33" Type="http://schemas.openxmlformats.org/officeDocument/2006/relationships/image" Target="../media/image86.png"/><Relationship Id="rId38" Type="http://schemas.openxmlformats.org/officeDocument/2006/relationships/image" Target="../media/image90.png"/><Relationship Id="rId2" Type="http://schemas.openxmlformats.org/officeDocument/2006/relationships/notesSlide" Target="../notesSlides/notesSlide46.xml"/><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78.png"/><Relationship Id="rId32" Type="http://schemas.openxmlformats.org/officeDocument/2006/relationships/image" Target="../media/image85.png"/><Relationship Id="rId37" Type="http://schemas.openxmlformats.org/officeDocument/2006/relationships/image" Target="../media/image89.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22.png"/><Relationship Id="rId28" Type="http://schemas.openxmlformats.org/officeDocument/2006/relationships/image" Target="../media/image81.png"/><Relationship Id="rId36" Type="http://schemas.openxmlformats.org/officeDocument/2006/relationships/image" Target="../media/image88.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4.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58.png"/><Relationship Id="rId27" Type="http://schemas.openxmlformats.org/officeDocument/2006/relationships/image" Target="../media/image21.png"/><Relationship Id="rId30" Type="http://schemas.openxmlformats.org/officeDocument/2006/relationships/image" Target="../media/image83.png"/><Relationship Id="rId35"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0.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80"/>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305170"/>
          </a:xfrm>
          <a:prstGeom prst="rect">
            <a:avLst/>
          </a:prstGeom>
        </p:spPr>
      </p:pic>
      <p:sp>
        <p:nvSpPr>
          <p:cNvPr id="5" name="Прямоугольник 4"/>
          <p:cNvSpPr/>
          <p:nvPr/>
        </p:nvSpPr>
        <p:spPr>
          <a:xfrm>
            <a:off x="395785" y="842153"/>
            <a:ext cx="9144000" cy="4524315"/>
          </a:xfrm>
          <a:prstGeom prst="rect">
            <a:avLst/>
          </a:prstGeom>
        </p:spPr>
        <p:txBody>
          <a:bodyPr>
            <a:spAutoFit/>
          </a:bodyPr>
          <a:lstStyle/>
          <a:p>
            <a:r>
              <a:rPr lang="en-US" sz="9600" b="1" dirty="0">
                <a:solidFill>
                  <a:schemeClr val="bg1"/>
                </a:solidFill>
                <a:latin typeface="Josefin Sans" panose="020B0604020202020204" charset="0"/>
              </a:rPr>
              <a:t>Sorting and Searching</a:t>
            </a:r>
            <a:endParaRPr lang="en-US" sz="9600" dirty="0">
              <a:solidFill>
                <a:schemeClr val="bg1"/>
              </a:solidFill>
              <a:latin typeface="Josefin Sans" panose="020B0604020202020204" charset="0"/>
            </a:endParaRPr>
          </a:p>
          <a:p>
            <a:pPr lvl="0"/>
            <a:endParaRPr lang="en-US" sz="9600" dirty="0">
              <a:solidFill>
                <a:schemeClr val="bg1"/>
              </a:solidFill>
              <a:latin typeface="Josefin Sans" panose="020B0604020202020204" charset="0"/>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65"/>
        <p:cNvGrpSpPr/>
        <p:nvPr/>
      </p:nvGrpSpPr>
      <p:grpSpPr>
        <a:xfrm>
          <a:off x="0" y="0"/>
          <a:ext cx="0" cy="0"/>
          <a:chOff x="0" y="0"/>
          <a:chExt cx="0" cy="0"/>
        </a:xfrm>
      </p:grpSpPr>
      <p:sp>
        <p:nvSpPr>
          <p:cNvPr id="2" name="Прямоугольник 1"/>
          <p:cNvSpPr/>
          <p:nvPr/>
        </p:nvSpPr>
        <p:spPr>
          <a:xfrm>
            <a:off x="95534" y="300133"/>
            <a:ext cx="12384725" cy="3627275"/>
          </a:xfrm>
          <a:prstGeom prst="rect">
            <a:avLst/>
          </a:prstGeom>
        </p:spPr>
        <p:txBody>
          <a:bodyPr wrap="square">
            <a:spAutoFit/>
          </a:bodyPr>
          <a:lstStyle/>
          <a:p>
            <a:pPr marL="228600">
              <a:lnSpc>
                <a:spcPct val="107000"/>
              </a:lnSpc>
              <a:spcAft>
                <a:spcPts val="800"/>
              </a:spcAft>
            </a:pP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Zaman </a:t>
            </a:r>
            <a:r>
              <a:rPr lang="en-US" sz="28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mürəkkəbliyi</a:t>
            </a: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(Time complexity)</a:t>
            </a:r>
            <a:endParaRPr lang="ru-RU"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(Best case)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yaxşı</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hal</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yaxşı</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halda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ilk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indeksdə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bilər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Beləliklə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çətinlik</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yaxşı</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halda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O(1)</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ə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bərabərdir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(Worst case)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pis</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hal</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pis</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vəziyyətdə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son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indeksdə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yəni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siyahıda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axtarışın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başladığı</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sonun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əksinə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bilər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Beləliklə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pis</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vəziyyətdə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çətinlik</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O(N</a:t>
            </a: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burada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n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siyahının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ölçüsüdür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(Big o Notation)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Orta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vəziyyət</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O (N)</a:t>
            </a:r>
            <a:endParaRPr lang="ru-RU"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Google Shape;714;p34"/>
          <p:cNvSpPr/>
          <p:nvPr/>
        </p:nvSpPr>
        <p:spPr>
          <a:xfrm>
            <a:off x="11715985" y="300133"/>
            <a:ext cx="6176230" cy="3888724"/>
          </a:xfrm>
          <a:custGeom>
            <a:avLst/>
            <a:gdLst/>
            <a:ahLst/>
            <a:cxnLst/>
            <a:rect l="l" t="t" r="r" b="b"/>
            <a:pathLst>
              <a:path w="2066106" h="1166937" extrusionOk="0">
                <a:moveTo>
                  <a:pt x="0" y="0"/>
                </a:moveTo>
                <a:lnTo>
                  <a:pt x="2066107" y="0"/>
                </a:lnTo>
                <a:lnTo>
                  <a:pt x="2066107" y="1166937"/>
                </a:lnTo>
                <a:lnTo>
                  <a:pt x="0" y="1166937"/>
                </a:lnTo>
                <a:lnTo>
                  <a:pt x="0" y="0"/>
                </a:lnTo>
                <a:close/>
              </a:path>
            </a:pathLst>
          </a:custGeom>
          <a:blipFill rotWithShape="1">
            <a:blip r:embed="rId3">
              <a:alphaModFix/>
            </a:blip>
            <a:stretch>
              <a:fillRect/>
            </a:stretch>
          </a:blipFill>
          <a:ln>
            <a:noFill/>
          </a:ln>
        </p:spPr>
      </p:sp>
      <p:sp>
        <p:nvSpPr>
          <p:cNvPr id="3" name="Прямоугольник 2"/>
          <p:cNvSpPr/>
          <p:nvPr/>
        </p:nvSpPr>
        <p:spPr>
          <a:xfrm>
            <a:off x="0" y="4055800"/>
            <a:ext cx="16568382" cy="4959691"/>
          </a:xfrm>
          <a:prstGeom prst="rect">
            <a:avLst/>
          </a:prstGeom>
        </p:spPr>
        <p:txBody>
          <a:bodyPr wrap="square">
            <a:spAutoFit/>
          </a:bodyPr>
          <a:lstStyle/>
          <a:p>
            <a:pPr marL="228600">
              <a:lnSpc>
                <a:spcPct val="107000"/>
              </a:lnSpc>
              <a:spcAft>
                <a:spcPts val="800"/>
              </a:spcAft>
            </a:pPr>
            <a:r>
              <a:rPr lang="en-US" sz="28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Xətti</a:t>
            </a: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axtarışın</a:t>
            </a: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üstünlükləri</a:t>
            </a: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685800" indent="-457200">
              <a:lnSpc>
                <a:spcPct val="107000"/>
              </a:lnSpc>
              <a:spcAft>
                <a:spcPts val="800"/>
              </a:spcAft>
              <a:buFont typeface="Arial" panose="020B0604020202020204" pitchFamily="34" charset="0"/>
              <a:buChar char="•"/>
            </a:pP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sıra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sıralanıb-sıralanmamasından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asılı</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olmayaraq</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xətti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istifadə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edilə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bilər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Bu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hansı</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məlumat</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növü</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istifadə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edilə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bilər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685800" indent="-457200">
              <a:lnSpc>
                <a:spcPct val="107000"/>
              </a:lnSpc>
              <a:spcAft>
                <a:spcPts val="800"/>
              </a:spcAft>
              <a:buFont typeface="Arial" panose="020B0604020202020204" pitchFamily="34" charset="0"/>
              <a:buChar char="•"/>
            </a:pP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Əlavə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yaddaş</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tələb</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etmir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685800" indent="-457200">
              <a:lnSpc>
                <a:spcPct val="107000"/>
              </a:lnSpc>
              <a:spcAft>
                <a:spcPts val="800"/>
              </a:spcAft>
              <a:buFont typeface="Arial" panose="020B0604020202020204" pitchFamily="34" charset="0"/>
              <a:buChar char="•"/>
            </a:pP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Kiçik</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məlumat</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dəstləri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yaxşı</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uyğun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alqoritmdir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28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Xətti</a:t>
            </a: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axtarışın</a:t>
            </a: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dezavantajları</a:t>
            </a: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685800" indent="-457200">
              <a:lnSpc>
                <a:spcPct val="107000"/>
              </a:lnSpc>
              <a:spcAft>
                <a:spcPts val="800"/>
              </a:spcAft>
              <a:buFont typeface="Arial" panose="020B0604020202020204" pitchFamily="34" charset="0"/>
              <a:buChar char="•"/>
            </a:pP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Xətti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O(N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zaman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mürəkkəbliyinə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malikdir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bu</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da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böyük</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məlumat</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dəstləri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onu</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ləngidir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685800" indent="-457200">
              <a:lnSpc>
                <a:spcPct val="107000"/>
              </a:lnSpc>
              <a:spcAft>
                <a:spcPts val="800"/>
              </a:spcAft>
              <a:buFont typeface="Arial" panose="020B0604020202020204" pitchFamily="34" charset="0"/>
              <a:buChar char="•"/>
            </a:pP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Böyük</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massivl</a:t>
            </a:r>
            <a:r>
              <a:rPr lang="az-Latn-AZ"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ər</a:t>
            </a:r>
            <a:r>
              <a:rPr lang="en-US"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uyğun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deyil</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Google Shape;733;p34"/>
          <p:cNvSpPr/>
          <p:nvPr/>
        </p:nvSpPr>
        <p:spPr>
          <a:xfrm>
            <a:off x="15810561" y="7767623"/>
            <a:ext cx="1972472" cy="1949583"/>
          </a:xfrm>
          <a:custGeom>
            <a:avLst/>
            <a:gdLst/>
            <a:ahLst/>
            <a:cxnLst/>
            <a:rect l="l" t="t" r="r" b="b"/>
            <a:pathLst>
              <a:path w="1237926" h="1223999" extrusionOk="0">
                <a:moveTo>
                  <a:pt x="0" y="0"/>
                </a:moveTo>
                <a:lnTo>
                  <a:pt x="1237926" y="0"/>
                </a:lnTo>
                <a:lnTo>
                  <a:pt x="1237926" y="1223999"/>
                </a:lnTo>
                <a:lnTo>
                  <a:pt x="0" y="1223999"/>
                </a:lnTo>
                <a:lnTo>
                  <a:pt x="0" y="0"/>
                </a:lnTo>
                <a:close/>
              </a:path>
            </a:pathLst>
          </a:custGeom>
          <a:blipFill rotWithShape="1">
            <a:blip r:embed="rId4">
              <a:alphaModFix/>
            </a:blip>
            <a:stretch>
              <a:fillRect/>
            </a:stretch>
          </a:blipFill>
          <a:ln>
            <a:noFill/>
          </a:ln>
        </p:spPr>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327"/>
        <p:cNvGrpSpPr/>
        <p:nvPr/>
      </p:nvGrpSpPr>
      <p:grpSpPr>
        <a:xfrm>
          <a:off x="0" y="0"/>
          <a:ext cx="0" cy="0"/>
          <a:chOff x="0" y="0"/>
          <a:chExt cx="0" cy="0"/>
        </a:xfrm>
      </p:grpSpPr>
      <p:sp>
        <p:nvSpPr>
          <p:cNvPr id="2" name="Прямоугольник 1"/>
          <p:cNvSpPr/>
          <p:nvPr/>
        </p:nvSpPr>
        <p:spPr>
          <a:xfrm>
            <a:off x="480171" y="542303"/>
            <a:ext cx="8956298" cy="923330"/>
          </a:xfrm>
          <a:prstGeom prst="rect">
            <a:avLst/>
          </a:prstGeom>
        </p:spPr>
        <p:txBody>
          <a:bodyPr wrap="none">
            <a:spAutoFit/>
          </a:bodyPr>
          <a:lstStyle/>
          <a:p>
            <a:r>
              <a:rPr lang="en-US" sz="5400" dirty="0">
                <a:solidFill>
                  <a:schemeClr val="bg1"/>
                </a:solidFill>
                <a:latin typeface="Josefin Sans SemiBold" panose="020B0604020202020204" charset="0"/>
              </a:rPr>
              <a:t>Binary Search (</a:t>
            </a:r>
            <a:r>
              <a:rPr lang="en-US" sz="5400" dirty="0" err="1">
                <a:solidFill>
                  <a:schemeClr val="bg1"/>
                </a:solidFill>
                <a:latin typeface="Josefin Sans SemiBold" panose="020B0604020202020204" charset="0"/>
              </a:rPr>
              <a:t>İkili</a:t>
            </a:r>
            <a:r>
              <a:rPr lang="en-US" sz="5400" dirty="0">
                <a:solidFill>
                  <a:schemeClr val="bg1"/>
                </a:solidFill>
                <a:latin typeface="Josefin Sans SemiBold" panose="020B0604020202020204" charset="0"/>
              </a:rPr>
              <a:t> </a:t>
            </a:r>
            <a:r>
              <a:rPr lang="en-US" sz="5400" dirty="0" err="1">
                <a:solidFill>
                  <a:schemeClr val="bg1"/>
                </a:solidFill>
                <a:latin typeface="Josefin Sans SemiBold" panose="020B0604020202020204" charset="0"/>
              </a:rPr>
              <a:t>Arama</a:t>
            </a:r>
            <a:r>
              <a:rPr lang="en-US" sz="5400" dirty="0">
                <a:solidFill>
                  <a:schemeClr val="bg1"/>
                </a:solidFill>
                <a:latin typeface="Josefin Sans SemiBold" panose="020B0604020202020204" charset="0"/>
              </a:rPr>
              <a:t>) </a:t>
            </a:r>
            <a:endParaRPr lang="ru-RU" sz="5400" dirty="0">
              <a:solidFill>
                <a:schemeClr val="bg1"/>
              </a:solidFill>
            </a:endParaRPr>
          </a:p>
        </p:txBody>
      </p:sp>
      <p:sp>
        <p:nvSpPr>
          <p:cNvPr id="3" name="Прямоугольник 2"/>
          <p:cNvSpPr/>
          <p:nvPr/>
        </p:nvSpPr>
        <p:spPr>
          <a:xfrm>
            <a:off x="480170" y="1465633"/>
            <a:ext cx="17239793" cy="1815882"/>
          </a:xfrm>
          <a:prstGeom prst="rect">
            <a:avLst/>
          </a:prstGeom>
        </p:spPr>
        <p:txBody>
          <a:bodyPr wrap="square">
            <a:spAutoFit/>
          </a:bodyPr>
          <a:lstStyle/>
          <a:p>
            <a:r>
              <a:rPr lang="en-US" sz="2800" dirty="0">
                <a:solidFill>
                  <a:schemeClr val="bg1"/>
                </a:solidFill>
                <a:latin typeface="Times New Roman" panose="02020603050405020304" pitchFamily="18" charset="0"/>
                <a:cs typeface="Times New Roman" panose="02020603050405020304" pitchFamily="18" charset="0"/>
              </a:rPr>
              <a:t>Binary Search </a:t>
            </a:r>
            <a:r>
              <a:rPr lang="az-Latn-AZ" sz="2800" dirty="0" smtClean="0">
                <a:solidFill>
                  <a:schemeClr val="bg1"/>
                </a:solidFill>
                <a:latin typeface="Times New Roman" panose="02020603050405020304" pitchFamily="18" charset="0"/>
                <a:cs typeface="Times New Roman" panose="02020603050405020304" pitchFamily="18" charset="0"/>
              </a:rPr>
              <a:t>sifarişli</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toplusunda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adətən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müəyyən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tez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tapmaq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alqoritmdir</a:t>
            </a:r>
            <a:r>
              <a:rPr lang="en-US" sz="2800" dirty="0">
                <a:solidFill>
                  <a:schemeClr val="bg1"/>
                </a:solidFill>
                <a:latin typeface="Times New Roman" panose="02020603050405020304" pitchFamily="18" charset="0"/>
                <a:cs typeface="Times New Roman" panose="02020603050405020304" pitchFamily="18" charset="0"/>
              </a:rPr>
              <a:t>. Bu </a:t>
            </a:r>
            <a:r>
              <a:rPr lang="en-US" sz="2800" dirty="0" err="1" smtClean="0">
                <a:solidFill>
                  <a:schemeClr val="bg1"/>
                </a:solidFill>
                <a:latin typeface="Times New Roman" panose="02020603050405020304" pitchFamily="18" charset="0"/>
                <a:cs typeface="Times New Roman" panose="02020603050405020304" pitchFamily="18" charset="0"/>
              </a:rPr>
              <a:t>alqoritm</a:t>
            </a:r>
            <a:r>
              <a:rPr lang="az-Latn-AZ" sz="2800" dirty="0" smtClean="0">
                <a:solidFill>
                  <a:schemeClr val="bg1"/>
                </a:solidFill>
                <a:latin typeface="Times New Roman" panose="02020603050405020304" pitchFamily="18" charset="0"/>
                <a:cs typeface="Times New Roman" panose="02020603050405020304" pitchFamily="18" charset="0"/>
              </a:rPr>
              <a:t> massivi</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yarıya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element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diapazonunu</a:t>
            </a:r>
            <a:r>
              <a:rPr lang="en-US" sz="2800" dirty="0">
                <a:solidFill>
                  <a:schemeClr val="bg1"/>
                </a:solidFill>
                <a:latin typeface="Times New Roman" panose="02020603050405020304" pitchFamily="18" charset="0"/>
                <a:cs typeface="Times New Roman" panose="02020603050405020304" pitchFamily="18" charset="0"/>
              </a:rPr>
              <a:t> </a:t>
            </a:r>
            <a:r>
              <a:rPr lang="az-Latn-AZ" sz="2800" dirty="0" smtClean="0">
                <a:solidFill>
                  <a:schemeClr val="bg1"/>
                </a:solidFill>
                <a:latin typeface="Times New Roman" panose="02020603050405020304" pitchFamily="18" charset="0"/>
                <a:cs typeface="Times New Roman" panose="02020603050405020304" pitchFamily="18" charset="0"/>
              </a:rPr>
              <a:t>azaltmaqla</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işləyir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elementin</a:t>
            </a:r>
            <a:r>
              <a:rPr lang="en-US" sz="2800" dirty="0">
                <a:solidFill>
                  <a:schemeClr val="bg1"/>
                </a:solidFill>
                <a:latin typeface="Times New Roman" panose="02020603050405020304" pitchFamily="18" charset="0"/>
                <a:cs typeface="Times New Roman" panose="02020603050405020304" pitchFamily="18" charset="0"/>
              </a:rPr>
              <a:t> </a:t>
            </a:r>
            <a:r>
              <a:rPr lang="az-Latn-AZ" sz="2800" dirty="0" smtClean="0">
                <a:solidFill>
                  <a:schemeClr val="bg1"/>
                </a:solidFill>
                <a:latin typeface="Times New Roman" panose="02020603050405020304" pitchFamily="18" charset="0"/>
                <a:cs typeface="Times New Roman" panose="02020603050405020304" pitchFamily="18" charset="0"/>
              </a:rPr>
              <a:t>massivdə</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olmadığını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yoxlamaq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əgər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varsa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onun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indeksini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tapmaq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olunur</a:t>
            </a:r>
            <a:r>
              <a:rPr lang="en-US"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480170" y="3604157"/>
            <a:ext cx="4033476" cy="707886"/>
          </a:xfrm>
          <a:prstGeom prst="rect">
            <a:avLst/>
          </a:prstGeom>
        </p:spPr>
        <p:txBody>
          <a:bodyPr wrap="none">
            <a:spAutoFit/>
          </a:bodyPr>
          <a:lstStyle/>
          <a:p>
            <a:r>
              <a:rPr lang="en-US" sz="4000" dirty="0" err="1">
                <a:solidFill>
                  <a:schemeClr val="bg1"/>
                </a:solidFill>
                <a:latin typeface="Josefin Sans SemiBold" panose="020B0604020202020204" charset="0"/>
              </a:rPr>
              <a:t>İşləmə</a:t>
            </a:r>
            <a:r>
              <a:rPr lang="en-US" sz="4000" dirty="0">
                <a:solidFill>
                  <a:schemeClr val="bg1"/>
                </a:solidFill>
                <a:latin typeface="Josefin Sans SemiBold" panose="020B0604020202020204" charset="0"/>
              </a:rPr>
              <a:t> </a:t>
            </a:r>
            <a:r>
              <a:rPr lang="en-US" sz="4000" dirty="0" err="1">
                <a:solidFill>
                  <a:schemeClr val="bg1"/>
                </a:solidFill>
                <a:latin typeface="Josefin Sans SemiBold" panose="020B0604020202020204" charset="0"/>
              </a:rPr>
              <a:t>alqoritmi</a:t>
            </a:r>
            <a:r>
              <a:rPr lang="en-US" sz="4000" dirty="0" smtClean="0">
                <a:solidFill>
                  <a:schemeClr val="bg1"/>
                </a:solidFill>
                <a:latin typeface="Josefin Sans SemiBold" panose="020B0604020202020204" charset="0"/>
              </a:rPr>
              <a:t> </a:t>
            </a:r>
            <a:endParaRPr lang="ru-RU" sz="4000" dirty="0">
              <a:solidFill>
                <a:schemeClr val="bg1"/>
              </a:solidFill>
            </a:endParaRPr>
          </a:p>
        </p:txBody>
      </p:sp>
      <p:sp>
        <p:nvSpPr>
          <p:cNvPr id="8" name="Прямоугольник 7"/>
          <p:cNvSpPr/>
          <p:nvPr/>
        </p:nvSpPr>
        <p:spPr>
          <a:xfrm>
            <a:off x="480170" y="3958100"/>
            <a:ext cx="15909757" cy="6001643"/>
          </a:xfrm>
          <a:prstGeom prst="rect">
            <a:avLst/>
          </a:prstGeom>
        </p:spPr>
        <p:txBody>
          <a:bodyPr wrap="square">
            <a:spAutoFit/>
          </a:bodyPr>
          <a:lstStyle/>
          <a:p>
            <a:pPr marL="514350" indent="-514350">
              <a:buFont typeface="+mj-lt"/>
              <a:buAutoNum type="arabicPeriod"/>
            </a:pPr>
            <a:endParaRPr lang="en-US" sz="3200" dirty="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200" dirty="0" err="1">
                <a:solidFill>
                  <a:schemeClr val="bg1"/>
                </a:solidFill>
                <a:latin typeface="Times New Roman" panose="02020603050405020304" pitchFamily="18" charset="0"/>
                <a:cs typeface="Times New Roman" panose="02020603050405020304" pitchFamily="18" charset="0"/>
              </a:rPr>
              <a:t>Axtarışa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ardıcıllığın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bütününü</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əhatə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edərək</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başlayın</a:t>
            </a:r>
            <a:r>
              <a:rPr lang="en-US" sz="3200" dirty="0">
                <a:solidFill>
                  <a:schemeClr val="bg1"/>
                </a:solidFill>
                <a:latin typeface="Times New Roman" panose="02020603050405020304" pitchFamily="18" charset="0"/>
                <a:cs typeface="Times New Roman" panose="02020603050405020304" pitchFamily="18" charset="0"/>
              </a:rPr>
              <a:t>.</a:t>
            </a:r>
          </a:p>
          <a:p>
            <a:pPr marL="514350" indent="-514350">
              <a:buFont typeface="+mj-lt"/>
              <a:buAutoNum type="arabicPeriod"/>
            </a:pPr>
            <a:r>
              <a:rPr lang="en-US" sz="3200" dirty="0" err="1">
                <a:solidFill>
                  <a:schemeClr val="bg1"/>
                </a:solidFill>
                <a:latin typeface="Times New Roman" panose="02020603050405020304" pitchFamily="18" charset="0"/>
                <a:cs typeface="Times New Roman" panose="02020603050405020304" pitchFamily="18" charset="0"/>
              </a:rPr>
              <a:t>Cari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aralığının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ortasını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hesablayın</a:t>
            </a:r>
            <a:r>
              <a:rPr lang="en-US" sz="3200" dirty="0">
                <a:solidFill>
                  <a:schemeClr val="bg1"/>
                </a:solidFill>
                <a:latin typeface="Times New Roman" panose="02020603050405020304" pitchFamily="18" charset="0"/>
                <a:cs typeface="Times New Roman" panose="02020603050405020304" pitchFamily="18" charset="0"/>
              </a:rPr>
              <a:t>.</a:t>
            </a:r>
          </a:p>
          <a:p>
            <a:pPr marL="514350" indent="-514350">
              <a:buFont typeface="+mj-lt"/>
              <a:buAutoNum type="arabicPeriod"/>
            </a:pPr>
            <a:r>
              <a:rPr lang="en-US" sz="3200" dirty="0" err="1">
                <a:solidFill>
                  <a:schemeClr val="bg1"/>
                </a:solidFill>
                <a:latin typeface="Times New Roman" panose="02020603050405020304" pitchFamily="18" charset="0"/>
                <a:cs typeface="Times New Roman" panose="02020603050405020304" pitchFamily="18" charset="0"/>
              </a:rPr>
              <a:t>Orta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elementi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hədəf</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məlumatla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müqayisə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edin</a:t>
            </a:r>
            <a:r>
              <a:rPr lang="en-US" sz="3200" dirty="0">
                <a:solidFill>
                  <a:schemeClr val="bg1"/>
                </a:solidFill>
                <a:latin typeface="Times New Roman" panose="02020603050405020304" pitchFamily="18" charset="0"/>
                <a:cs typeface="Times New Roman" panose="02020603050405020304" pitchFamily="18" charset="0"/>
              </a:rPr>
              <a:t>:</a:t>
            </a:r>
          </a:p>
          <a:p>
            <a:pPr marL="971550" lvl="1" indent="-514350">
              <a:buFont typeface="Arial" panose="020B0604020202020204" pitchFamily="34" charset="0"/>
              <a:buChar char="•"/>
            </a:pPr>
            <a:r>
              <a:rPr lang="en-US" sz="3200" dirty="0" err="1">
                <a:solidFill>
                  <a:schemeClr val="bg1"/>
                </a:solidFill>
                <a:latin typeface="Times New Roman" panose="02020603050405020304" pitchFamily="18" charset="0"/>
                <a:cs typeface="Times New Roman" panose="02020603050405020304" pitchFamily="18" charset="0"/>
              </a:rPr>
              <a:t>Eğer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bərabərdirsə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uğurlu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olur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hədəfə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çatılmış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olunur</a:t>
            </a:r>
            <a:r>
              <a:rPr lang="en-US" sz="3200" dirty="0">
                <a:solidFill>
                  <a:schemeClr val="bg1"/>
                </a:solidFill>
                <a:latin typeface="Times New Roman" panose="02020603050405020304" pitchFamily="18" charset="0"/>
                <a:cs typeface="Times New Roman" panose="02020603050405020304" pitchFamily="18" charset="0"/>
              </a:rPr>
              <a:t>.</a:t>
            </a:r>
          </a:p>
          <a:p>
            <a:pPr marL="971550" lvl="1" indent="-514350">
              <a:buFont typeface="Arial" panose="020B0604020202020204" pitchFamily="34" charset="0"/>
              <a:buChar char="•"/>
            </a:pPr>
            <a:r>
              <a:rPr lang="en-US" sz="3200" dirty="0" err="1">
                <a:solidFill>
                  <a:schemeClr val="bg1"/>
                </a:solidFill>
                <a:latin typeface="Times New Roman" panose="02020603050405020304" pitchFamily="18" charset="0"/>
                <a:cs typeface="Times New Roman" panose="02020603050405020304" pitchFamily="18" charset="0"/>
              </a:rPr>
              <a:t>Orta</a:t>
            </a:r>
            <a:r>
              <a:rPr lang="en-US" sz="3200" dirty="0">
                <a:solidFill>
                  <a:schemeClr val="bg1"/>
                </a:solidFill>
                <a:latin typeface="Times New Roman" panose="02020603050405020304" pitchFamily="18" charset="0"/>
                <a:cs typeface="Times New Roman" panose="02020603050405020304" pitchFamily="18" charset="0"/>
              </a:rPr>
              <a:t> element </a:t>
            </a:r>
            <a:r>
              <a:rPr lang="en-US" sz="3200" dirty="0" err="1">
                <a:solidFill>
                  <a:schemeClr val="bg1"/>
                </a:solidFill>
                <a:latin typeface="Times New Roman" panose="02020603050405020304" pitchFamily="18" charset="0"/>
                <a:cs typeface="Times New Roman" panose="02020603050405020304" pitchFamily="18" charset="0"/>
              </a:rPr>
              <a:t>hədəf</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məlumatından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böyükdirsə</a:t>
            </a:r>
            <a:r>
              <a:rPr lang="en-US" sz="3200" dirty="0">
                <a:solidFill>
                  <a:schemeClr val="bg1"/>
                </a:solidFill>
                <a:latin typeface="Times New Roman" panose="02020603050405020304" pitchFamily="18" charset="0"/>
                <a:cs typeface="Times New Roman" panose="02020603050405020304" pitchFamily="18" charset="0"/>
              </a:rPr>
              <a:t>, sol </a:t>
            </a:r>
            <a:r>
              <a:rPr lang="en-US" sz="3200" dirty="0" err="1">
                <a:solidFill>
                  <a:schemeClr val="bg1"/>
                </a:solidFill>
                <a:latin typeface="Times New Roman" panose="02020603050405020304" pitchFamily="18" charset="0"/>
                <a:cs typeface="Times New Roman" panose="02020603050405020304" pitchFamily="18" charset="0"/>
              </a:rPr>
              <a:t>yarımı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axtarın</a:t>
            </a:r>
            <a:r>
              <a:rPr lang="en-US" sz="3200" dirty="0">
                <a:solidFill>
                  <a:schemeClr val="bg1"/>
                </a:solidFill>
                <a:latin typeface="Times New Roman" panose="02020603050405020304" pitchFamily="18" charset="0"/>
                <a:cs typeface="Times New Roman" panose="02020603050405020304" pitchFamily="18" charset="0"/>
              </a:rPr>
              <a:t>.</a:t>
            </a:r>
          </a:p>
          <a:p>
            <a:pPr marL="971550" lvl="1" indent="-514350">
              <a:buFont typeface="Arial" panose="020B0604020202020204" pitchFamily="34" charset="0"/>
              <a:buChar char="•"/>
            </a:pPr>
            <a:r>
              <a:rPr lang="en-US" sz="3200" dirty="0" err="1">
                <a:solidFill>
                  <a:schemeClr val="bg1"/>
                </a:solidFill>
                <a:latin typeface="Times New Roman" panose="02020603050405020304" pitchFamily="18" charset="0"/>
                <a:cs typeface="Times New Roman" panose="02020603050405020304" pitchFamily="18" charset="0"/>
              </a:rPr>
              <a:t>Orta</a:t>
            </a:r>
            <a:r>
              <a:rPr lang="en-US" sz="3200" dirty="0">
                <a:solidFill>
                  <a:schemeClr val="bg1"/>
                </a:solidFill>
                <a:latin typeface="Times New Roman" panose="02020603050405020304" pitchFamily="18" charset="0"/>
                <a:cs typeface="Times New Roman" panose="02020603050405020304" pitchFamily="18" charset="0"/>
              </a:rPr>
              <a:t> element </a:t>
            </a:r>
            <a:r>
              <a:rPr lang="en-US" sz="3200" dirty="0" err="1">
                <a:solidFill>
                  <a:schemeClr val="bg1"/>
                </a:solidFill>
                <a:latin typeface="Times New Roman" panose="02020603050405020304" pitchFamily="18" charset="0"/>
                <a:cs typeface="Times New Roman" panose="02020603050405020304" pitchFamily="18" charset="0"/>
              </a:rPr>
              <a:t>hədəf</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məlumatından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kiçikdirsə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sağ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yarımı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axtarın</a:t>
            </a:r>
            <a:r>
              <a:rPr lang="en-US" sz="3200" dirty="0">
                <a:solidFill>
                  <a:schemeClr val="bg1"/>
                </a:solidFill>
                <a:latin typeface="Times New Roman" panose="02020603050405020304" pitchFamily="18" charset="0"/>
                <a:cs typeface="Times New Roman" panose="02020603050405020304" pitchFamily="18" charset="0"/>
              </a:rPr>
              <a:t>.</a:t>
            </a:r>
          </a:p>
          <a:p>
            <a:pPr marL="514350" indent="-514350">
              <a:buFont typeface="+mj-lt"/>
              <a:buAutoNum type="arabicPeriod"/>
            </a:pPr>
            <a:r>
              <a:rPr lang="en-US" sz="3200" dirty="0">
                <a:solidFill>
                  <a:schemeClr val="bg1"/>
                </a:solidFill>
                <a:latin typeface="Times New Roman" panose="02020603050405020304" pitchFamily="18" charset="0"/>
                <a:cs typeface="Times New Roman" panose="02020603050405020304" pitchFamily="18" charset="0"/>
              </a:rPr>
              <a:t>2-ci </a:t>
            </a:r>
            <a:r>
              <a:rPr lang="en-US" sz="3200" dirty="0" err="1">
                <a:solidFill>
                  <a:schemeClr val="bg1"/>
                </a:solidFill>
                <a:latin typeface="Times New Roman" panose="02020603050405020304" pitchFamily="18" charset="0"/>
                <a:cs typeface="Times New Roman" panose="02020603050405020304" pitchFamily="18" charset="0"/>
              </a:rPr>
              <a:t>və</a:t>
            </a:r>
            <a:r>
              <a:rPr lang="en-US" sz="3200" dirty="0">
                <a:solidFill>
                  <a:schemeClr val="bg1"/>
                </a:solidFill>
                <a:latin typeface="Times New Roman" panose="02020603050405020304" pitchFamily="18" charset="0"/>
                <a:cs typeface="Times New Roman" panose="02020603050405020304" pitchFamily="18" charset="0"/>
              </a:rPr>
              <a:t> 3-cü </a:t>
            </a:r>
            <a:r>
              <a:rPr lang="en-US" sz="3200" dirty="0" err="1">
                <a:solidFill>
                  <a:schemeClr val="bg1"/>
                </a:solidFill>
                <a:latin typeface="Times New Roman" panose="02020603050405020304" pitchFamily="18" charset="0"/>
                <a:cs typeface="Times New Roman" panose="02020603050405020304" pitchFamily="18" charset="0"/>
              </a:rPr>
              <a:t>addımları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təkrarlayaraq</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hədəf</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məlumat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tapılana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ya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aralığı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boşalana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qədər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davam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edin</a:t>
            </a:r>
            <a:r>
              <a:rPr lang="en-US" sz="3200" dirty="0">
                <a:solidFill>
                  <a:schemeClr val="bg1"/>
                </a:solidFill>
                <a:latin typeface="Times New Roman" panose="02020603050405020304" pitchFamily="18" charset="0"/>
                <a:cs typeface="Times New Roman" panose="02020603050405020304" pitchFamily="18" charset="0"/>
              </a:rPr>
              <a:t>.</a:t>
            </a:r>
          </a:p>
          <a:p>
            <a:pPr marL="514350" indent="-514350">
              <a:buFont typeface="+mj-lt"/>
              <a:buAutoNum type="arabicPeriod"/>
            </a:pPr>
            <a:r>
              <a:rPr lang="en-US" sz="3200" dirty="0">
                <a:solidFill>
                  <a:schemeClr val="bg1"/>
                </a:solidFill>
                <a:latin typeface="Times New Roman" panose="02020603050405020304" pitchFamily="18" charset="0"/>
                <a:cs typeface="Times New Roman" panose="02020603050405020304" pitchFamily="18" charset="0"/>
              </a:rPr>
              <a:t>Binary </a:t>
            </a:r>
            <a:r>
              <a:rPr lang="en-US" sz="3200" dirty="0" err="1">
                <a:solidFill>
                  <a:schemeClr val="bg1"/>
                </a:solidFill>
                <a:latin typeface="Times New Roman" panose="02020603050405020304" pitchFamily="18" charset="0"/>
                <a:cs typeface="Times New Roman" panose="02020603050405020304" pitchFamily="18" charset="0"/>
              </a:rPr>
              <a:t>axtarışın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vaxt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mürəkkəbliyi</a:t>
            </a:r>
            <a:r>
              <a:rPr lang="en-US" sz="3200" dirty="0">
                <a:solidFill>
                  <a:schemeClr val="bg1"/>
                </a:solidFill>
                <a:latin typeface="Times New Roman" panose="02020603050405020304" pitchFamily="18" charset="0"/>
                <a:cs typeface="Times New Roman" panose="02020603050405020304" pitchFamily="18" charset="0"/>
              </a:rPr>
              <a:t> O(log n) </a:t>
            </a:r>
            <a:r>
              <a:rPr lang="en-US" sz="3200" dirty="0" err="1">
                <a:solidFill>
                  <a:schemeClr val="bg1"/>
                </a:solidFill>
                <a:latin typeface="Times New Roman" panose="02020603050405020304" pitchFamily="18" charset="0"/>
                <a:cs typeface="Times New Roman" panose="02020603050405020304" pitchFamily="18" charset="0"/>
              </a:rPr>
              <a:t>təşkil</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edir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burada</a:t>
            </a:r>
            <a:r>
              <a:rPr lang="en-US" sz="3200" dirty="0">
                <a:solidFill>
                  <a:schemeClr val="bg1"/>
                </a:solidFill>
                <a:latin typeface="Times New Roman" panose="02020603050405020304" pitchFamily="18" charset="0"/>
                <a:cs typeface="Times New Roman" panose="02020603050405020304" pitchFamily="18" charset="0"/>
              </a:rPr>
              <a:t> n </a:t>
            </a:r>
            <a:r>
              <a:rPr lang="en-US" sz="3200" dirty="0" err="1">
                <a:solidFill>
                  <a:schemeClr val="bg1"/>
                </a:solidFill>
                <a:latin typeface="Times New Roman" panose="02020603050405020304" pitchFamily="18" charset="0"/>
                <a:cs typeface="Times New Roman" panose="02020603050405020304" pitchFamily="18" charset="0"/>
              </a:rPr>
              <a:t>ardıcıllıqdakı</a:t>
            </a:r>
            <a:r>
              <a:rPr lang="en-US" sz="3200" dirty="0">
                <a:solidFill>
                  <a:schemeClr val="bg1"/>
                </a:solidFill>
                <a:latin typeface="Times New Roman" panose="02020603050405020304" pitchFamily="18" charset="0"/>
                <a:cs typeface="Times New Roman" panose="02020603050405020304" pitchFamily="18" charset="0"/>
              </a:rPr>
              <a:t> element </a:t>
            </a:r>
            <a:r>
              <a:rPr lang="en-US" sz="3200" dirty="0" err="1">
                <a:solidFill>
                  <a:schemeClr val="bg1"/>
                </a:solidFill>
                <a:latin typeface="Times New Roman" panose="02020603050405020304" pitchFamily="18" charset="0"/>
                <a:cs typeface="Times New Roman" panose="02020603050405020304" pitchFamily="18" charset="0"/>
              </a:rPr>
              <a:t>sayını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göstərir</a:t>
            </a:r>
            <a:r>
              <a:rPr lang="en-US" sz="3200" dirty="0">
                <a:solidFill>
                  <a:schemeClr val="bg1"/>
                </a:solidFill>
                <a:latin typeface="Times New Roman" panose="02020603050405020304" pitchFamily="18" charset="0"/>
                <a:cs typeface="Times New Roman" panose="02020603050405020304" pitchFamily="18" charset="0"/>
              </a:rPr>
              <a:t>. Bu, </a:t>
            </a:r>
            <a:r>
              <a:rPr lang="en-US" sz="3200" dirty="0" err="1">
                <a:solidFill>
                  <a:schemeClr val="bg1"/>
                </a:solidFill>
                <a:latin typeface="Times New Roman" panose="02020603050405020304" pitchFamily="18" charset="0"/>
                <a:cs typeface="Times New Roman" panose="02020603050405020304" pitchFamily="18" charset="0"/>
              </a:rPr>
              <a:t>onu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ardıcıllıqla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axtarışa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nisbətən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daha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effektiv</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edir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çünki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ardıcıllıqla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axtarışın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vaxt</a:t>
            </a:r>
            <a:r>
              <a:rPr lang="en-US" sz="3200" dirty="0">
                <a:solidFill>
                  <a:schemeClr val="bg1"/>
                </a:solidFill>
                <a:latin typeface="Times New Roman" panose="02020603050405020304" pitchFamily="18" charset="0"/>
                <a:cs typeface="Times New Roman" panose="02020603050405020304" pitchFamily="18" charset="0"/>
              </a:rPr>
              <a:t> </a:t>
            </a:r>
            <a:endParaRPr lang="ru-RU" sz="3200" dirty="0">
              <a:solidFill>
                <a:schemeClr val="bg1"/>
              </a:solidFill>
              <a:latin typeface="Times New Roman" panose="02020603050405020304" pitchFamily="18" charset="0"/>
              <a:cs typeface="Times New Roman" panose="02020603050405020304" pitchFamily="18" charset="0"/>
            </a:endParaRPr>
          </a:p>
        </p:txBody>
      </p:sp>
      <p:pic>
        <p:nvPicPr>
          <p:cNvPr id="13" name="Google Shape;397;p37"/>
          <p:cNvPicPr preferRelativeResize="0"/>
          <p:nvPr/>
        </p:nvPicPr>
        <p:blipFill>
          <a:blip r:embed="rId3">
            <a:alphaModFix/>
          </a:blip>
          <a:stretch>
            <a:fillRect/>
          </a:stretch>
        </p:blipFill>
        <p:spPr>
          <a:xfrm>
            <a:off x="12947013" y="3604157"/>
            <a:ext cx="3013424" cy="3220727"/>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249"/>
        <p:cNvGrpSpPr/>
        <p:nvPr/>
      </p:nvGrpSpPr>
      <p:grpSpPr>
        <a:xfrm>
          <a:off x="0" y="0"/>
          <a:ext cx="0" cy="0"/>
          <a:chOff x="0" y="0"/>
          <a:chExt cx="0" cy="0"/>
        </a:xfrm>
      </p:grpSpPr>
      <p:sp>
        <p:nvSpPr>
          <p:cNvPr id="2" name="Прямоугольник 1"/>
          <p:cNvSpPr/>
          <p:nvPr/>
        </p:nvSpPr>
        <p:spPr>
          <a:xfrm>
            <a:off x="136476" y="448278"/>
            <a:ext cx="18151524" cy="9633406"/>
          </a:xfrm>
          <a:prstGeom prst="rect">
            <a:avLst/>
          </a:prstGeom>
        </p:spPr>
        <p:txBody>
          <a:bodyPr wrap="square">
            <a:spAutoFit/>
          </a:bodyPr>
          <a:lstStyle/>
          <a:p>
            <a:r>
              <a:rPr lang="en-US" sz="3200" b="1" dirty="0" err="1">
                <a:solidFill>
                  <a:schemeClr val="bg1"/>
                </a:solidFill>
                <a:latin typeface="Times New Roman" panose="02020603050405020304" pitchFamily="18" charset="0"/>
                <a:cs typeface="Times New Roman" panose="02020603050405020304" pitchFamily="18" charset="0"/>
              </a:rPr>
              <a:t>Binar</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axtarışın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əsas</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prinsipləri</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bunlardır</a:t>
            </a:r>
            <a:r>
              <a:rPr lang="en-US" sz="3200" b="1" dirty="0">
                <a:solidFill>
                  <a:schemeClr val="bg1"/>
                </a:solidFill>
                <a:latin typeface="Times New Roman" panose="02020603050405020304" pitchFamily="18" charset="0"/>
                <a:cs typeface="Times New Roman" panose="02020603050405020304" pitchFamily="18" charset="0"/>
              </a:rPr>
              <a:t>:</a:t>
            </a:r>
          </a:p>
          <a:p>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İlk </a:t>
            </a:r>
            <a:r>
              <a:rPr lang="en-US" sz="2800" dirty="0" err="1">
                <a:solidFill>
                  <a:schemeClr val="bg1"/>
                </a:solidFill>
                <a:latin typeface="Times New Roman" panose="02020603050405020304" pitchFamily="18" charset="0"/>
                <a:cs typeface="Times New Roman" panose="02020603050405020304" pitchFamily="18" charset="0"/>
              </a:rPr>
              <a:t>addımda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əvvəlcə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bütün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əhatə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edəcək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şəkildə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qurulur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Yəni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birinci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elementindən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başlayaraq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sonuncu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qədər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müəyyən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edilir</a:t>
            </a:r>
            <a:r>
              <a:rPr lang="en-US"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Hər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addımda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mərkəzləşir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element </a:t>
            </a:r>
            <a:r>
              <a:rPr lang="en-US" sz="2800" dirty="0" err="1">
                <a:solidFill>
                  <a:schemeClr val="bg1"/>
                </a:solidFill>
                <a:latin typeface="Times New Roman" panose="02020603050405020304" pitchFamily="18" charset="0"/>
                <a:cs typeface="Times New Roman" panose="02020603050405020304" pitchFamily="18" charset="0"/>
              </a:rPr>
              <a:t>massiv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orta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nöqtəsindəki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müqayisə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edilir</a:t>
            </a:r>
            <a:r>
              <a:rPr lang="en-US"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Orta</a:t>
            </a:r>
            <a:r>
              <a:rPr lang="en-US" sz="2800" dirty="0">
                <a:solidFill>
                  <a:schemeClr val="bg1"/>
                </a:solidFill>
                <a:latin typeface="Times New Roman" panose="02020603050405020304" pitchFamily="18" charset="0"/>
                <a:cs typeface="Times New Roman" panose="02020603050405020304" pitchFamily="18" charset="0"/>
              </a:rPr>
              <a:t> element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eynidirsə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uğurlu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orta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indeksi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qaytarılır</a:t>
            </a:r>
            <a:r>
              <a:rPr lang="en-US"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Orta</a:t>
            </a:r>
            <a:r>
              <a:rPr lang="en-US" sz="2800" dirty="0">
                <a:solidFill>
                  <a:schemeClr val="bg1"/>
                </a:solidFill>
                <a:latin typeface="Times New Roman" panose="02020603050405020304" pitchFamily="18" charset="0"/>
                <a:cs typeface="Times New Roman" panose="02020603050405020304" pitchFamily="18" charset="0"/>
              </a:rPr>
              <a:t> element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elementdən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böyükdürsə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a:t>
            </a:r>
            <a:r>
              <a:rPr lang="en-US" sz="2800" dirty="0">
                <a:solidFill>
                  <a:schemeClr val="bg1"/>
                </a:solidFill>
                <a:latin typeface="Times New Roman" panose="02020603050405020304" pitchFamily="18" charset="0"/>
                <a:cs typeface="Times New Roman" panose="02020603050405020304" pitchFamily="18" charset="0"/>
              </a:rPr>
              <a:t> sol </a:t>
            </a:r>
            <a:r>
              <a:rPr lang="en-US" sz="2800" dirty="0" err="1">
                <a:solidFill>
                  <a:schemeClr val="bg1"/>
                </a:solidFill>
                <a:latin typeface="Times New Roman" panose="02020603050405020304" pitchFamily="18" charset="0"/>
                <a:cs typeface="Times New Roman" panose="02020603050405020304" pitchFamily="18" charset="0"/>
              </a:rPr>
              <a:t>yarıya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qədər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daralır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proses </a:t>
            </a:r>
            <a:r>
              <a:rPr lang="en-US" sz="2800" dirty="0" err="1">
                <a:solidFill>
                  <a:schemeClr val="bg1"/>
                </a:solidFill>
                <a:latin typeface="Times New Roman" panose="02020603050405020304" pitchFamily="18" charset="0"/>
                <a:cs typeface="Times New Roman" panose="02020603050405020304" pitchFamily="18" charset="0"/>
              </a:rPr>
              <a:t>təkrarlanır</a:t>
            </a:r>
            <a:r>
              <a:rPr lang="en-US"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Orta</a:t>
            </a:r>
            <a:r>
              <a:rPr lang="en-US" sz="2800" dirty="0">
                <a:solidFill>
                  <a:schemeClr val="bg1"/>
                </a:solidFill>
                <a:latin typeface="Times New Roman" panose="02020603050405020304" pitchFamily="18" charset="0"/>
                <a:cs typeface="Times New Roman" panose="02020603050405020304" pitchFamily="18" charset="0"/>
              </a:rPr>
              <a:t> element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elementdən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kiçikdirsə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sağ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yarıya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qədər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daralır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proses </a:t>
            </a:r>
            <a:r>
              <a:rPr lang="en-US" sz="2800" dirty="0" err="1">
                <a:solidFill>
                  <a:schemeClr val="bg1"/>
                </a:solidFill>
                <a:latin typeface="Times New Roman" panose="02020603050405020304" pitchFamily="18" charset="0"/>
                <a:cs typeface="Times New Roman" panose="02020603050405020304" pitchFamily="18" charset="0"/>
              </a:rPr>
              <a:t>təkrarlanır</a:t>
            </a:r>
            <a:r>
              <a:rPr lang="en-US"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Bu proses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element </a:t>
            </a:r>
            <a:r>
              <a:rPr lang="en-US" sz="2800" dirty="0" err="1">
                <a:solidFill>
                  <a:schemeClr val="bg1"/>
                </a:solidFill>
                <a:latin typeface="Times New Roman" panose="02020603050405020304" pitchFamily="18" charset="0"/>
                <a:cs typeface="Times New Roman" panose="02020603050405020304" pitchFamily="18" charset="0"/>
              </a:rPr>
              <a:t>tapılana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boş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olana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qədər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davam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edir</a:t>
            </a:r>
            <a:r>
              <a:rPr lang="en-US"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Binary Search </a:t>
            </a:r>
            <a:r>
              <a:rPr lang="en-US" sz="2800" dirty="0" err="1">
                <a:solidFill>
                  <a:schemeClr val="bg1"/>
                </a:solidFill>
                <a:latin typeface="Times New Roman" panose="02020603050405020304" pitchFamily="18" charset="0"/>
                <a:cs typeface="Times New Roman" panose="02020603050405020304" pitchFamily="18" charset="0"/>
              </a:rPr>
              <a:t>massivin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ölçüsündən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asılı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olaraq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çox</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sürətli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nəticələr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Alqoritmin</a:t>
            </a:r>
            <a:r>
              <a:rPr lang="en-US" sz="2800" dirty="0">
                <a:solidFill>
                  <a:schemeClr val="bg1"/>
                </a:solidFill>
                <a:latin typeface="Times New Roman" panose="02020603050405020304" pitchFamily="18" charset="0"/>
                <a:cs typeface="Times New Roman" panose="02020603050405020304" pitchFamily="18" charset="0"/>
              </a:rPr>
              <a:t> zaman </a:t>
            </a:r>
            <a:r>
              <a:rPr lang="en-US" sz="2800" dirty="0" err="1">
                <a:solidFill>
                  <a:schemeClr val="bg1"/>
                </a:solidFill>
                <a:latin typeface="Times New Roman" panose="02020603050405020304" pitchFamily="18" charset="0"/>
                <a:cs typeface="Times New Roman" panose="02020603050405020304" pitchFamily="18" charset="0"/>
              </a:rPr>
              <a:t>mürəkkəbliyi</a:t>
            </a:r>
            <a:r>
              <a:rPr lang="en-US" sz="2800" dirty="0">
                <a:solidFill>
                  <a:schemeClr val="bg1"/>
                </a:solidFill>
                <a:latin typeface="Times New Roman" panose="02020603050405020304" pitchFamily="18" charset="0"/>
                <a:cs typeface="Times New Roman" panose="02020603050405020304" pitchFamily="18" charset="0"/>
              </a:rPr>
              <a:t> O(log n) </a:t>
            </a:r>
            <a:r>
              <a:rPr lang="en-US" sz="2800" dirty="0" err="1">
                <a:solidFill>
                  <a:schemeClr val="bg1"/>
                </a:solidFill>
                <a:latin typeface="Times New Roman" panose="02020603050405020304" pitchFamily="18" charset="0"/>
                <a:cs typeface="Times New Roman" panose="02020603050405020304" pitchFamily="18" charset="0"/>
              </a:rPr>
              <a:t>olduğundan</a:t>
            </a:r>
            <a:r>
              <a:rPr lang="en-US" sz="2800" dirty="0">
                <a:solidFill>
                  <a:schemeClr val="bg1"/>
                </a:solidFill>
                <a:latin typeface="Times New Roman" panose="02020603050405020304" pitchFamily="18" charset="0"/>
                <a:cs typeface="Times New Roman" panose="02020603050405020304" pitchFamily="18" charset="0"/>
              </a:rPr>
              <a:t> o,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bazasında</a:t>
            </a:r>
            <a:r>
              <a:rPr lang="en-US" sz="2800" dirty="0">
                <a:solidFill>
                  <a:schemeClr val="bg1"/>
                </a:solidFill>
                <a:latin typeface="Times New Roman" panose="02020603050405020304" pitchFamily="18" charset="0"/>
                <a:cs typeface="Times New Roman" panose="02020603050405020304" pitchFamily="18" charset="0"/>
              </a:rPr>
              <a:t> da </a:t>
            </a:r>
            <a:r>
              <a:rPr lang="en-US" sz="2800" dirty="0" err="1">
                <a:solidFill>
                  <a:schemeClr val="bg1"/>
                </a:solidFill>
                <a:latin typeface="Times New Roman" panose="02020603050405020304" pitchFamily="18" charset="0"/>
                <a:cs typeface="Times New Roman" panose="02020603050405020304" pitchFamily="18" charset="0"/>
              </a:rPr>
              <a:t>effektiv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işləyir</a:t>
            </a:r>
            <a:r>
              <a:rPr lang="en-US" sz="2800" dirty="0">
                <a:solidFill>
                  <a:schemeClr val="bg1"/>
                </a:solidFill>
                <a:latin typeface="Times New Roman" panose="02020603050405020304" pitchFamily="18" charset="0"/>
                <a:cs typeface="Times New Roman" panose="02020603050405020304" pitchFamily="18" charset="0"/>
              </a:rPr>
              <a:t>. Bu,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massivlarının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sürətli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səmərəli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skan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edilməsinə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imkan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verir</a:t>
            </a:r>
            <a:r>
              <a:rPr lang="en-US"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adətən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məlumatların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sürətli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tələb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proqramlarda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xüsusən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dəstlərində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olunur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bazasının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indeksləşdirilməsi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mətnin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çeşidlənməsi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yığınlarında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elementlərin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tapılması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çox</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sahədə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praktik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əhəmiyyətə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malikdir</a:t>
            </a:r>
            <a:r>
              <a:rPr lang="en-US"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5" name="Google Shape;210;p23"/>
          <p:cNvPicPr preferRelativeResize="0"/>
          <p:nvPr/>
        </p:nvPicPr>
        <p:blipFill>
          <a:blip r:embed="rId3">
            <a:alphaModFix/>
          </a:blip>
          <a:stretch>
            <a:fillRect/>
          </a:stretch>
        </p:blipFill>
        <p:spPr>
          <a:xfrm>
            <a:off x="16206732" y="4359972"/>
            <a:ext cx="1658187" cy="1604099"/>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255"/>
        <p:cNvGrpSpPr/>
        <p:nvPr/>
      </p:nvGrpSpPr>
      <p:grpSpPr>
        <a:xfrm>
          <a:off x="0" y="0"/>
          <a:ext cx="0" cy="0"/>
          <a:chOff x="0" y="0"/>
          <a:chExt cx="0" cy="0"/>
        </a:xfrm>
      </p:grpSpPr>
      <p:sp>
        <p:nvSpPr>
          <p:cNvPr id="2" name="Прямоугольник 1"/>
          <p:cNvSpPr/>
          <p:nvPr/>
        </p:nvSpPr>
        <p:spPr>
          <a:xfrm>
            <a:off x="336931" y="241145"/>
            <a:ext cx="12696681" cy="5693866"/>
          </a:xfrm>
          <a:prstGeom prst="rect">
            <a:avLst/>
          </a:prstGeom>
        </p:spPr>
        <p:txBody>
          <a:bodyPr wrap="square">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N</a:t>
            </a:r>
            <a:r>
              <a:rPr lang="az-Latn-AZ" sz="2800" b="1" dirty="0" smtClean="0">
                <a:solidFill>
                  <a:schemeClr val="bg1"/>
                </a:solidFill>
                <a:latin typeface="Times New Roman" panose="02020603050405020304" pitchFamily="18" charset="0"/>
                <a:cs typeface="Times New Roman" panose="02020603050405020304" pitchFamily="18" charset="0"/>
              </a:rPr>
              <a:t>ümunə </a:t>
            </a:r>
            <a:r>
              <a:rPr lang="az-Latn-AZ" sz="2800" dirty="0" smtClean="0">
                <a:solidFill>
                  <a:schemeClr val="bg1"/>
                </a:solidFill>
                <a:latin typeface="Times New Roman" panose="02020603050405020304" pitchFamily="18" charset="0"/>
                <a:cs typeface="Times New Roman" panose="02020603050405020304" pitchFamily="18" charset="0"/>
              </a:rPr>
              <a:t>:</a:t>
            </a:r>
            <a:r>
              <a:rPr lang="en-US" sz="2800" dirty="0" err="1" smtClean="0">
                <a:solidFill>
                  <a:schemeClr val="bg1"/>
                </a:solidFill>
                <a:latin typeface="Times New Roman" panose="02020603050405020304" pitchFamily="18" charset="0"/>
                <a:cs typeface="Times New Roman" panose="02020603050405020304" pitchFamily="18" charset="0"/>
              </a:rPr>
              <a:t>Tutaq</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sıralanmış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massivimiz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var</a:t>
            </a:r>
            <a:r>
              <a:rPr lang="en-US" sz="2800" dirty="0">
                <a:solidFill>
                  <a:schemeClr val="bg1"/>
                </a:solidFill>
                <a:latin typeface="Times New Roman" panose="02020603050405020304" pitchFamily="18" charset="0"/>
                <a:cs typeface="Times New Roman" panose="02020603050405020304" pitchFamily="18" charset="0"/>
              </a:rPr>
              <a:t>: [2, 4, 6, 8, 10, 12, 14, 16].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gəlin</a:t>
            </a:r>
            <a:r>
              <a:rPr lang="en-US" sz="2800" dirty="0">
                <a:solidFill>
                  <a:schemeClr val="bg1"/>
                </a:solidFill>
                <a:latin typeface="Times New Roman" panose="02020603050405020304" pitchFamily="18" charset="0"/>
                <a:cs typeface="Times New Roman" panose="02020603050405020304" pitchFamily="18" charset="0"/>
              </a:rPr>
              <a:t> 10-u </a:t>
            </a:r>
            <a:r>
              <a:rPr lang="en-US" sz="2800" dirty="0" err="1">
                <a:solidFill>
                  <a:schemeClr val="bg1"/>
                </a:solidFill>
                <a:latin typeface="Times New Roman" panose="02020603050405020304" pitchFamily="18" charset="0"/>
                <a:cs typeface="Times New Roman" panose="02020603050405020304" pitchFamily="18" charset="0"/>
              </a:rPr>
              <a:t>tapmağa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çalışaq</a:t>
            </a:r>
            <a:r>
              <a:rPr lang="en-US" sz="2800" dirty="0">
                <a:solidFill>
                  <a:schemeClr val="bg1"/>
                </a:solidFill>
                <a:latin typeface="Times New Roman" panose="02020603050405020304" pitchFamily="18" charset="0"/>
                <a:cs typeface="Times New Roman" panose="02020603050405020304" pitchFamily="18" charset="0"/>
              </a:rPr>
              <a:t>.</a:t>
            </a:r>
          </a:p>
          <a:p>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Birinci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addımda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a:t>
            </a:r>
            <a:r>
              <a:rPr lang="en-US" sz="2800" dirty="0">
                <a:solidFill>
                  <a:schemeClr val="bg1"/>
                </a:solidFill>
                <a:latin typeface="Times New Roman" panose="02020603050405020304" pitchFamily="18" charset="0"/>
                <a:cs typeface="Times New Roman" panose="02020603050405020304" pitchFamily="18" charset="0"/>
              </a:rPr>
              <a:t> [2, 4, 6, 8, 10, 12, 14, 16] </a:t>
            </a:r>
            <a:r>
              <a:rPr lang="en-US" sz="2800" dirty="0" err="1">
                <a:solidFill>
                  <a:schemeClr val="bg1"/>
                </a:solidFill>
                <a:latin typeface="Times New Roman" panose="02020603050405020304" pitchFamily="18" charset="0"/>
                <a:cs typeface="Times New Roman" panose="02020603050405020304" pitchFamily="18" charset="0"/>
              </a:rPr>
              <a:t>ilə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başlayır</a:t>
            </a:r>
            <a:r>
              <a:rPr lang="en-US"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İlk </a:t>
            </a:r>
            <a:r>
              <a:rPr lang="en-US" sz="2800" dirty="0" err="1">
                <a:solidFill>
                  <a:schemeClr val="bg1"/>
                </a:solidFill>
                <a:latin typeface="Times New Roman" panose="02020603050405020304" pitchFamily="18" charset="0"/>
                <a:cs typeface="Times New Roman" panose="02020603050405020304" pitchFamily="18" charset="0"/>
              </a:rPr>
              <a:t>orta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nöqtə</a:t>
            </a:r>
            <a:r>
              <a:rPr lang="en-US" sz="2800" dirty="0">
                <a:solidFill>
                  <a:schemeClr val="bg1"/>
                </a:solidFill>
                <a:latin typeface="Times New Roman" panose="02020603050405020304" pitchFamily="18" charset="0"/>
                <a:cs typeface="Times New Roman" panose="02020603050405020304" pitchFamily="18" charset="0"/>
              </a:rPr>
              <a:t> 8-dir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10 </a:t>
            </a:r>
            <a:r>
              <a:rPr lang="en-US" sz="2800" dirty="0" err="1">
                <a:solidFill>
                  <a:schemeClr val="bg1"/>
                </a:solidFill>
                <a:latin typeface="Times New Roman" panose="02020603050405020304" pitchFamily="18" charset="0"/>
                <a:cs typeface="Times New Roman" panose="02020603050405020304" pitchFamily="18" charset="0"/>
              </a:rPr>
              <a:t>ilə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müqayisə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edilir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olduğundan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sağ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yarıya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qədər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daraldılır</a:t>
            </a:r>
            <a:r>
              <a:rPr lang="en-US" sz="2800" dirty="0">
                <a:solidFill>
                  <a:schemeClr val="bg1"/>
                </a:solidFill>
                <a:latin typeface="Times New Roman" panose="02020603050405020304" pitchFamily="18" charset="0"/>
                <a:cs typeface="Times New Roman" panose="02020603050405020304" pitchFamily="18" charset="0"/>
              </a:rPr>
              <a:t>: [10, 12, 14, 16].</a:t>
            </a:r>
          </a:p>
          <a:p>
            <a:pPr marL="457200" indent="-4572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Yeni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orta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nöqtə</a:t>
            </a:r>
            <a:r>
              <a:rPr lang="en-US" sz="2800" dirty="0">
                <a:solidFill>
                  <a:schemeClr val="bg1"/>
                </a:solidFill>
                <a:latin typeface="Times New Roman" panose="02020603050405020304" pitchFamily="18" charset="0"/>
                <a:cs typeface="Times New Roman" panose="02020603050405020304" pitchFamily="18" charset="0"/>
              </a:rPr>
              <a:t> 12-dir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10 </a:t>
            </a:r>
            <a:r>
              <a:rPr lang="en-US" sz="2800" dirty="0" err="1">
                <a:solidFill>
                  <a:schemeClr val="bg1"/>
                </a:solidFill>
                <a:latin typeface="Times New Roman" panose="02020603050405020304" pitchFamily="18" charset="0"/>
                <a:cs typeface="Times New Roman" panose="02020603050405020304" pitchFamily="18" charset="0"/>
              </a:rPr>
              <a:t>ilə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müqayisə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edilir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kiçik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olduğundan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a:t>
            </a:r>
            <a:r>
              <a:rPr lang="en-US" sz="2800" dirty="0">
                <a:solidFill>
                  <a:schemeClr val="bg1"/>
                </a:solidFill>
                <a:latin typeface="Times New Roman" panose="02020603050405020304" pitchFamily="18" charset="0"/>
                <a:cs typeface="Times New Roman" panose="02020603050405020304" pitchFamily="18" charset="0"/>
              </a:rPr>
              <a:t> sol </a:t>
            </a:r>
            <a:r>
              <a:rPr lang="en-US" sz="2800" dirty="0" err="1">
                <a:solidFill>
                  <a:schemeClr val="bg1"/>
                </a:solidFill>
                <a:latin typeface="Times New Roman" panose="02020603050405020304" pitchFamily="18" charset="0"/>
                <a:cs typeface="Times New Roman" panose="02020603050405020304" pitchFamily="18" charset="0"/>
              </a:rPr>
              <a:t>yarıya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qədər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daralır</a:t>
            </a:r>
            <a:r>
              <a:rPr lang="en-US" sz="2800" dirty="0">
                <a:solidFill>
                  <a:schemeClr val="bg1"/>
                </a:solidFill>
                <a:latin typeface="Times New Roman" panose="02020603050405020304" pitchFamily="18" charset="0"/>
                <a:cs typeface="Times New Roman" panose="02020603050405020304" pitchFamily="18" charset="0"/>
              </a:rPr>
              <a:t>: [10].</a:t>
            </a:r>
          </a:p>
          <a:p>
            <a:pPr marL="457200" indent="-4572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Yeni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a:t>
            </a:r>
            <a:r>
              <a:rPr lang="en-US" sz="2800" dirty="0">
                <a:solidFill>
                  <a:schemeClr val="bg1"/>
                </a:solidFill>
                <a:latin typeface="Times New Roman" panose="02020603050405020304" pitchFamily="18" charset="0"/>
                <a:cs typeface="Times New Roman" panose="02020603050405020304" pitchFamily="18" charset="0"/>
              </a:rPr>
              <a:t> [10]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element </a:t>
            </a:r>
            <a:r>
              <a:rPr lang="en-US" sz="2800" dirty="0" err="1">
                <a:solidFill>
                  <a:schemeClr val="bg1"/>
                </a:solidFill>
                <a:latin typeface="Times New Roman" panose="02020603050405020304" pitchFamily="18" charset="0"/>
                <a:cs typeface="Times New Roman" panose="02020603050405020304" pitchFamily="18" charset="0"/>
              </a:rPr>
              <a:t>tapıldı</a:t>
            </a:r>
            <a:r>
              <a:rPr lang="en-US"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b="1" dirty="0" err="1">
                <a:solidFill>
                  <a:schemeClr val="bg1"/>
                </a:solidFill>
                <a:latin typeface="Times New Roman" panose="02020603050405020304" pitchFamily="18" charset="0"/>
                <a:cs typeface="Times New Roman" panose="02020603050405020304" pitchFamily="18" charset="0"/>
              </a:rPr>
              <a:t>Nəticədə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Binar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elementi</a:t>
            </a:r>
            <a:r>
              <a:rPr lang="en-US" sz="2800" dirty="0">
                <a:solidFill>
                  <a:schemeClr val="bg1"/>
                </a:solidFill>
                <a:latin typeface="Times New Roman" panose="02020603050405020304" pitchFamily="18" charset="0"/>
                <a:cs typeface="Times New Roman" panose="02020603050405020304" pitchFamily="18" charset="0"/>
              </a:rPr>
              <a:t> 4 </a:t>
            </a:r>
            <a:r>
              <a:rPr lang="en-US" sz="2800" dirty="0" err="1">
                <a:solidFill>
                  <a:schemeClr val="bg1"/>
                </a:solidFill>
                <a:latin typeface="Times New Roman" panose="02020603050405020304" pitchFamily="18" charset="0"/>
                <a:cs typeface="Times New Roman" panose="02020603050405020304" pitchFamily="18" charset="0"/>
              </a:rPr>
              <a:t>addımda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tapdı</a:t>
            </a:r>
            <a:r>
              <a:rPr lang="en-US" sz="2800" dirty="0">
                <a:solidFill>
                  <a:schemeClr val="bg1"/>
                </a:solidFill>
                <a:latin typeface="Times New Roman" panose="02020603050405020304" pitchFamily="18" charset="0"/>
                <a:cs typeface="Times New Roman" panose="02020603050405020304" pitchFamily="18" charset="0"/>
              </a:rPr>
              <a:t>. Bu </a:t>
            </a:r>
            <a:r>
              <a:rPr lang="en-US" sz="2800" dirty="0" err="1">
                <a:solidFill>
                  <a:schemeClr val="bg1"/>
                </a:solidFill>
                <a:latin typeface="Times New Roman" panose="02020603050405020304" pitchFamily="18" charset="0"/>
                <a:cs typeface="Times New Roman" panose="02020603050405020304" pitchFamily="18" charset="0"/>
              </a:rPr>
              <a:t>alqoritm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kolleksiyalarında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tez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effektiv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işləyir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çünki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addımda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diapazonunu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yarıya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bölür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buna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görə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onun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vaxt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mürəkkəbliyi</a:t>
            </a:r>
            <a:r>
              <a:rPr lang="en-US" sz="2800" dirty="0">
                <a:solidFill>
                  <a:schemeClr val="bg1"/>
                </a:solidFill>
                <a:latin typeface="Times New Roman" panose="02020603050405020304" pitchFamily="18" charset="0"/>
                <a:cs typeface="Times New Roman" panose="02020603050405020304" pitchFamily="18" charset="0"/>
              </a:rPr>
              <a:t> O(log n) </a:t>
            </a:r>
            <a:r>
              <a:rPr lang="en-US" sz="2800" dirty="0" err="1">
                <a:solidFill>
                  <a:schemeClr val="bg1"/>
                </a:solidFill>
                <a:latin typeface="Times New Roman" panose="02020603050405020304" pitchFamily="18" charset="0"/>
                <a:cs typeface="Times New Roman" panose="02020603050405020304" pitchFamily="18" charset="0"/>
              </a:rPr>
              <a:t>hesab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olunur</a:t>
            </a:r>
            <a:r>
              <a:rPr lang="en-US"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2052" name="Picture 4" descr="Binary Search In Detail | HackerN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5887" y="5683549"/>
            <a:ext cx="8708172" cy="34288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264"/>
        <p:cNvGrpSpPr/>
        <p:nvPr/>
      </p:nvGrpSpPr>
      <p:grpSpPr>
        <a:xfrm>
          <a:off x="0" y="0"/>
          <a:ext cx="0" cy="0"/>
          <a:chOff x="0" y="0"/>
          <a:chExt cx="0" cy="0"/>
        </a:xfrm>
      </p:grpSpPr>
      <p:sp>
        <p:nvSpPr>
          <p:cNvPr id="10" name="Прямоугольник 9"/>
          <p:cNvSpPr/>
          <p:nvPr/>
        </p:nvSpPr>
        <p:spPr>
          <a:xfrm>
            <a:off x="582590" y="430341"/>
            <a:ext cx="7233314" cy="646331"/>
          </a:xfrm>
          <a:prstGeom prst="rect">
            <a:avLst/>
          </a:prstGeom>
        </p:spPr>
        <p:txBody>
          <a:bodyPr wrap="square">
            <a:spAutoFit/>
          </a:bodyPr>
          <a:lstStyle/>
          <a:p>
            <a:r>
              <a:rPr lang="en-US" sz="3600" dirty="0">
                <a:solidFill>
                  <a:schemeClr val="bg1"/>
                </a:solidFill>
                <a:latin typeface="Josefin Sans SemiBold" panose="020B0604020202020204" charset="0"/>
              </a:rPr>
              <a:t>Binary </a:t>
            </a:r>
            <a:r>
              <a:rPr lang="en-US" sz="3600" dirty="0" smtClean="0">
                <a:solidFill>
                  <a:schemeClr val="bg1"/>
                </a:solidFill>
                <a:latin typeface="Josefin Sans SemiBold" panose="020B0604020202020204" charset="0"/>
              </a:rPr>
              <a:t>Search</a:t>
            </a:r>
            <a:r>
              <a:rPr lang="az-Latn-AZ" sz="3600" dirty="0" smtClean="0">
                <a:solidFill>
                  <a:schemeClr val="bg1"/>
                </a:solidFill>
                <a:latin typeface="Josefin Sans SemiBold" panose="020B0604020202020204" charset="0"/>
              </a:rPr>
              <a:t> avantajlari</a:t>
            </a:r>
            <a:endParaRPr lang="ru-RU" sz="3600" dirty="0">
              <a:solidFill>
                <a:schemeClr val="bg1"/>
              </a:solidFill>
            </a:endParaRPr>
          </a:p>
        </p:txBody>
      </p:sp>
      <p:sp>
        <p:nvSpPr>
          <p:cNvPr id="11" name="Прямоугольник 10"/>
          <p:cNvSpPr/>
          <p:nvPr/>
        </p:nvSpPr>
        <p:spPr>
          <a:xfrm>
            <a:off x="11054686" y="437601"/>
            <a:ext cx="7233314" cy="646331"/>
          </a:xfrm>
          <a:prstGeom prst="rect">
            <a:avLst/>
          </a:prstGeom>
        </p:spPr>
        <p:txBody>
          <a:bodyPr wrap="square">
            <a:spAutoFit/>
          </a:bodyPr>
          <a:lstStyle/>
          <a:p>
            <a:r>
              <a:rPr lang="en-US" sz="3600" dirty="0">
                <a:solidFill>
                  <a:schemeClr val="bg1"/>
                </a:solidFill>
                <a:latin typeface="Josefin Sans SemiBold" panose="020B0604020202020204" charset="0"/>
              </a:rPr>
              <a:t>Binary </a:t>
            </a:r>
            <a:r>
              <a:rPr lang="en-US" sz="3600" dirty="0" smtClean="0">
                <a:solidFill>
                  <a:schemeClr val="bg1"/>
                </a:solidFill>
                <a:latin typeface="Josefin Sans SemiBold" panose="020B0604020202020204" charset="0"/>
              </a:rPr>
              <a:t>Search</a:t>
            </a:r>
            <a:r>
              <a:rPr lang="az-Latn-AZ" sz="3600" dirty="0" smtClean="0">
                <a:solidFill>
                  <a:schemeClr val="bg1"/>
                </a:solidFill>
                <a:latin typeface="Josefin Sans SemiBold" panose="020B0604020202020204" charset="0"/>
              </a:rPr>
              <a:t> dezavantajlari</a:t>
            </a:r>
            <a:endParaRPr lang="ru-RU" sz="3600" dirty="0">
              <a:solidFill>
                <a:schemeClr val="bg1"/>
              </a:solidFill>
            </a:endParaRPr>
          </a:p>
        </p:txBody>
      </p:sp>
      <p:sp>
        <p:nvSpPr>
          <p:cNvPr id="12" name="Прямоугольник 11"/>
          <p:cNvSpPr/>
          <p:nvPr/>
        </p:nvSpPr>
        <p:spPr>
          <a:xfrm>
            <a:off x="-111457" y="1227715"/>
            <a:ext cx="7699612" cy="8710077"/>
          </a:xfrm>
          <a:prstGeom prst="rect">
            <a:avLst/>
          </a:prstGeom>
        </p:spPr>
        <p:txBody>
          <a:bodyPr wrap="square">
            <a:spAutoFit/>
          </a:bodyPr>
          <a:lstStyle/>
          <a:p>
            <a:pPr marL="342900" indent="-3429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Sürətli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Effektiv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kolleksiyalarında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hədəf</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tez</a:t>
            </a:r>
            <a:r>
              <a:rPr lang="en-US" sz="2800" dirty="0">
                <a:solidFill>
                  <a:schemeClr val="bg1"/>
                </a:solidFill>
                <a:latin typeface="Times New Roman" panose="02020603050405020304" pitchFamily="18" charset="0"/>
                <a:cs typeface="Times New Roman" panose="02020603050405020304" pitchFamily="18" charset="0"/>
              </a:rPr>
              <a:t> tapır. </a:t>
            </a:r>
            <a:r>
              <a:rPr lang="en-US" sz="2800" dirty="0" err="1">
                <a:solidFill>
                  <a:schemeClr val="bg1"/>
                </a:solidFill>
                <a:latin typeface="Times New Roman" panose="02020603050405020304" pitchFamily="18" charset="0"/>
                <a:cs typeface="Times New Roman" panose="02020603050405020304" pitchFamily="18" charset="0"/>
              </a:rPr>
              <a:t>Hər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addımda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diapazonunu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yarıya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böldüyü</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məlumatların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ölçüsündən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asılı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olmayaraq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sürətlidir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Zamanın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mürəkkəbliyi</a:t>
            </a:r>
            <a:r>
              <a:rPr lang="en-US" sz="2800" dirty="0">
                <a:solidFill>
                  <a:schemeClr val="bg1"/>
                </a:solidFill>
                <a:latin typeface="Times New Roman" panose="02020603050405020304" pitchFamily="18" charset="0"/>
                <a:cs typeface="Times New Roman" panose="02020603050405020304" pitchFamily="18" charset="0"/>
              </a:rPr>
              <a:t> O(log n) </a:t>
            </a:r>
            <a:r>
              <a:rPr lang="en-US" sz="2800" dirty="0" err="1">
                <a:solidFill>
                  <a:schemeClr val="bg1"/>
                </a:solidFill>
                <a:latin typeface="Times New Roman" panose="02020603050405020304" pitchFamily="18" charset="0"/>
                <a:cs typeface="Times New Roman" panose="02020603050405020304" pitchFamily="18" charset="0"/>
              </a:rPr>
              <a:t>kimi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qəbul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edilir</a:t>
            </a:r>
            <a:r>
              <a:rPr lang="en-US" sz="2800" dirty="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müqayisə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Digər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alqoritmlərinə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nisbətən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müqayisə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tələb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olunur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Orta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hesabla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loqarifmik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sayda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müqayisələr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aparılır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bu</a:t>
            </a:r>
            <a:r>
              <a:rPr lang="en-US" sz="2800" dirty="0">
                <a:solidFill>
                  <a:schemeClr val="bg1"/>
                </a:solidFill>
                <a:latin typeface="Times New Roman" panose="02020603050405020304" pitchFamily="18" charset="0"/>
                <a:cs typeface="Times New Roman" panose="02020603050405020304" pitchFamily="18" charset="0"/>
              </a:rPr>
              <a:t> da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dəstləri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əla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performans</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təmin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edir</a:t>
            </a:r>
            <a:r>
              <a:rPr lang="en-US" sz="2800" dirty="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Kolleksiyaları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uyğundur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kolleksiyalarında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nəzərdə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tutulmuşdur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Beləliklə</a:t>
            </a:r>
            <a:r>
              <a:rPr lang="en-US" sz="2800" dirty="0">
                <a:solidFill>
                  <a:schemeClr val="bg1"/>
                </a:solidFill>
                <a:latin typeface="Times New Roman" panose="02020603050405020304" pitchFamily="18" charset="0"/>
                <a:cs typeface="Times New Roman" panose="02020603050405020304" pitchFamily="18" charset="0"/>
              </a:rPr>
              <a:t>, o, </a:t>
            </a: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tez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zamanda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skan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bilər</a:t>
            </a:r>
            <a:r>
              <a:rPr lang="en-US" sz="2800" dirty="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Verilənlər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Bazasının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İndekslənməsi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bazası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bazalarında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indeksləşdirmə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əməliyyatlarında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geniş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olunur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tez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tapmağa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imkan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verir</a:t>
            </a:r>
            <a:r>
              <a:rPr lang="en-US"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3" name="Прямоугольник 12"/>
          <p:cNvSpPr/>
          <p:nvPr/>
        </p:nvSpPr>
        <p:spPr>
          <a:xfrm>
            <a:off x="9826388" y="1227716"/>
            <a:ext cx="8256895" cy="8710077"/>
          </a:xfrm>
          <a:prstGeom prst="rect">
            <a:avLst/>
          </a:prstGeom>
        </p:spPr>
        <p:txBody>
          <a:bodyPr wrap="square">
            <a:spAutoFit/>
          </a:bodyPr>
          <a:lstStyle/>
          <a:p>
            <a:pPr algn="r"/>
            <a:r>
              <a:rPr lang="en-US" sz="2800" dirty="0" err="1">
                <a:solidFill>
                  <a:schemeClr val="bg1"/>
                </a:solidFill>
                <a:latin typeface="Times New Roman" panose="02020603050405020304" pitchFamily="18" charset="0"/>
                <a:cs typeface="Times New Roman" panose="02020603050405020304" pitchFamily="18" charset="0"/>
              </a:rPr>
              <a:t>Sifarişli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tələb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sifarişli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kolleksiyalarına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tətbiq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çeşidlənməyibsə</a:t>
            </a:r>
            <a:r>
              <a:rPr lang="en-US" sz="2800" dirty="0">
                <a:solidFill>
                  <a:schemeClr val="bg1"/>
                </a:solidFill>
                <a:latin typeface="Times New Roman" panose="02020603050405020304" pitchFamily="18" charset="0"/>
                <a:cs typeface="Times New Roman" panose="02020603050405020304" pitchFamily="18" charset="0"/>
              </a:rPr>
              <a:t>, ilk </a:t>
            </a:r>
            <a:r>
              <a:rPr lang="en-US" sz="2800" dirty="0" err="1">
                <a:solidFill>
                  <a:schemeClr val="bg1"/>
                </a:solidFill>
                <a:latin typeface="Times New Roman" panose="02020603050405020304" pitchFamily="18" charset="0"/>
                <a:cs typeface="Times New Roman" panose="02020603050405020304" pitchFamily="18" charset="0"/>
              </a:rPr>
              <a:t>növbədə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onun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çeşidlənməsi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tələb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bu</a:t>
            </a:r>
            <a:r>
              <a:rPr lang="en-US" sz="2800" dirty="0">
                <a:solidFill>
                  <a:schemeClr val="bg1"/>
                </a:solidFill>
                <a:latin typeface="Times New Roman" panose="02020603050405020304" pitchFamily="18" charset="0"/>
                <a:cs typeface="Times New Roman" panose="02020603050405020304" pitchFamily="18" charset="0"/>
              </a:rPr>
              <a:t> da </a:t>
            </a:r>
            <a:r>
              <a:rPr lang="en-US" sz="2800" dirty="0" err="1">
                <a:solidFill>
                  <a:schemeClr val="bg1"/>
                </a:solidFill>
                <a:latin typeface="Times New Roman" panose="02020603050405020304" pitchFamily="18" charset="0"/>
                <a:cs typeface="Times New Roman" panose="02020603050405020304" pitchFamily="18" charset="0"/>
              </a:rPr>
              <a:t>əlavə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emal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vaxtı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tələb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edir</a:t>
            </a:r>
            <a:r>
              <a:rPr lang="en-US" sz="2800" dirty="0">
                <a:solidFill>
                  <a:schemeClr val="bg1"/>
                </a:solidFill>
                <a:latin typeface="Times New Roman" panose="02020603050405020304" pitchFamily="18" charset="0"/>
                <a:cs typeface="Times New Roman" panose="02020603050405020304" pitchFamily="18" charset="0"/>
              </a:rPr>
              <a:t>.</a:t>
            </a:r>
          </a:p>
          <a:p>
            <a:pPr algn="r"/>
            <a:r>
              <a:rPr lang="en-US" sz="2800" dirty="0" err="1">
                <a:solidFill>
                  <a:schemeClr val="bg1"/>
                </a:solidFill>
                <a:latin typeface="Times New Roman" panose="02020603050405020304" pitchFamily="18" charset="0"/>
                <a:cs typeface="Times New Roman" panose="02020603050405020304" pitchFamily="18" charset="0"/>
              </a:rPr>
              <a:t>Massiv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tələb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adətən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siyahıdan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edir</a:t>
            </a:r>
            <a:r>
              <a:rPr lang="en-US" sz="2800" dirty="0">
                <a:solidFill>
                  <a:schemeClr val="bg1"/>
                </a:solidFill>
                <a:latin typeface="Times New Roman" panose="02020603050405020304" pitchFamily="18" charset="0"/>
                <a:cs typeface="Times New Roman" panose="02020603050405020304" pitchFamily="18" charset="0"/>
              </a:rPr>
              <a:t>. Bu, </a:t>
            </a:r>
            <a:r>
              <a:rPr lang="en-US" sz="2800" dirty="0" err="1">
                <a:solidFill>
                  <a:schemeClr val="bg1"/>
                </a:solidFill>
                <a:latin typeface="Times New Roman" panose="02020603050405020304" pitchFamily="18" charset="0"/>
                <a:cs typeface="Times New Roman" panose="02020603050405020304" pitchFamily="18" charset="0"/>
              </a:rPr>
              <a:t>xüsusilə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kolleksiyaları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yaddaş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istifadəsini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artıra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bilər</a:t>
            </a:r>
            <a:r>
              <a:rPr lang="en-US" sz="2800" dirty="0">
                <a:solidFill>
                  <a:schemeClr val="bg1"/>
                </a:solidFill>
                <a:latin typeface="Times New Roman" panose="02020603050405020304" pitchFamily="18" charset="0"/>
                <a:cs typeface="Times New Roman" panose="02020603050405020304" pitchFamily="18" charset="0"/>
              </a:rPr>
              <a:t>.</a:t>
            </a:r>
          </a:p>
          <a:p>
            <a:pPr algn="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Ağacı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Fərqlidir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Ağacı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qarışdırılmamalıdır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Ağacı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əlavə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daxiletmə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çıxma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əməliyyatları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edildiyi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halda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yalnız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sifarişli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kolleksiyalarını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axtarmaq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olunur</a:t>
            </a:r>
            <a:r>
              <a:rPr lang="en-US" sz="2800" dirty="0">
                <a:solidFill>
                  <a:schemeClr val="bg1"/>
                </a:solidFill>
                <a:latin typeface="Times New Roman" panose="02020603050405020304" pitchFamily="18" charset="0"/>
                <a:cs typeface="Times New Roman" panose="02020603050405020304" pitchFamily="18" charset="0"/>
              </a:rPr>
              <a:t>.</a:t>
            </a:r>
          </a:p>
          <a:p>
            <a:pPr algn="r"/>
            <a:endParaRPr lang="en-US" sz="2800" dirty="0">
              <a:solidFill>
                <a:schemeClr val="bg1"/>
              </a:solidFill>
              <a:latin typeface="Times New Roman" panose="02020603050405020304" pitchFamily="18" charset="0"/>
              <a:cs typeface="Times New Roman" panose="02020603050405020304" pitchFamily="18" charset="0"/>
            </a:endParaRPr>
          </a:p>
          <a:p>
            <a:pPr algn="r"/>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sürətli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effektiv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alqoritmidir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çox</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proqramlar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bazası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əməliyyatları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idealdır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xüsusən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məlumatların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axtarılması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lazım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olduğu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yerlərdə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Bununla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belə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olması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ehtiyacı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strukturunun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istifadəsi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nəzərə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alınmalıdır</a:t>
            </a:r>
            <a:r>
              <a:rPr lang="en-US" sz="2800" dirty="0">
                <a:solidFill>
                  <a:schemeClr val="bg1"/>
                </a:solidFill>
                <a:latin typeface="Times New Roman" panose="02020603050405020304" pitchFamily="18" charset="0"/>
                <a:cs typeface="Times New Roman" panose="02020603050405020304" pitchFamily="18" charset="0"/>
              </a:rPr>
              <a:t>.</a:t>
            </a:r>
            <a:endParaRPr lang="ru-RU" sz="2800" dirty="0">
              <a:solidFill>
                <a:schemeClr val="bg1"/>
              </a:solidFill>
              <a:latin typeface="Times New Roman" panose="02020603050405020304" pitchFamily="18" charset="0"/>
              <a:cs typeface="Times New Roman" panose="02020603050405020304" pitchFamily="18" charset="0"/>
            </a:endParaRPr>
          </a:p>
        </p:txBody>
      </p:sp>
      <p:cxnSp>
        <p:nvCxnSpPr>
          <p:cNvPr id="14" name="Google Shape;196;p23"/>
          <p:cNvCxnSpPr/>
          <p:nvPr/>
        </p:nvCxnSpPr>
        <p:spPr>
          <a:xfrm>
            <a:off x="8651853" y="290945"/>
            <a:ext cx="33419" cy="9646847"/>
          </a:xfrm>
          <a:prstGeom prst="straightConnector1">
            <a:avLst/>
          </a:prstGeom>
          <a:noFill/>
          <a:ln w="47625" cap="flat" cmpd="sng">
            <a:solidFill>
              <a:srgbClr val="FFFFFF"/>
            </a:solidFill>
            <a:prstDash val="solid"/>
            <a:round/>
            <a:headEnd type="none" w="sm" len="sm"/>
            <a:tailEnd type="none" w="sm" len="sm"/>
          </a:ln>
        </p:spPr>
      </p:cxnSp>
      <p:sp>
        <p:nvSpPr>
          <p:cNvPr id="17" name="Google Shape;194;p23"/>
          <p:cNvSpPr/>
          <p:nvPr/>
        </p:nvSpPr>
        <p:spPr>
          <a:xfrm>
            <a:off x="8475834" y="4937560"/>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3;p23"/>
          <p:cNvSpPr/>
          <p:nvPr/>
        </p:nvSpPr>
        <p:spPr>
          <a:xfrm>
            <a:off x="8509253" y="253533"/>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5;p23"/>
          <p:cNvSpPr/>
          <p:nvPr/>
        </p:nvSpPr>
        <p:spPr>
          <a:xfrm>
            <a:off x="8492543" y="9621588"/>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359"/>
        <p:cNvGrpSpPr/>
        <p:nvPr/>
      </p:nvGrpSpPr>
      <p:grpSpPr>
        <a:xfrm>
          <a:off x="0" y="0"/>
          <a:ext cx="0" cy="0"/>
          <a:chOff x="0" y="0"/>
          <a:chExt cx="0" cy="0"/>
        </a:xfrm>
      </p:grpSpPr>
      <p:sp>
        <p:nvSpPr>
          <p:cNvPr id="360" name="Google Shape;360;p36"/>
          <p:cNvSpPr txBox="1"/>
          <p:nvPr/>
        </p:nvSpPr>
        <p:spPr>
          <a:xfrm>
            <a:off x="876300" y="290945"/>
            <a:ext cx="7200902" cy="3249864"/>
          </a:xfrm>
          <a:prstGeom prst="rect">
            <a:avLst/>
          </a:prstGeom>
          <a:noFill/>
          <a:ln>
            <a:noFill/>
          </a:ln>
        </p:spPr>
        <p:txBody>
          <a:bodyPr spcFirstLastPara="1" wrap="square" lIns="0" tIns="0" rIns="0" bIns="0" anchor="t" anchorCtr="0">
            <a:spAutoFit/>
          </a:bodyPr>
          <a:lstStyle/>
          <a:p>
            <a:pPr marL="0" marR="0" lvl="0" indent="0" rtl="0">
              <a:lnSpc>
                <a:spcPct val="120002"/>
              </a:lnSpc>
              <a:spcBef>
                <a:spcPts val="0"/>
              </a:spcBef>
              <a:spcAft>
                <a:spcPts val="0"/>
              </a:spcAft>
              <a:buNone/>
            </a:pPr>
            <a:r>
              <a:rPr lang="az-Latn-AZ" sz="8799" dirty="0" smtClean="0">
                <a:solidFill>
                  <a:srgbClr val="FFFFFF"/>
                </a:solidFill>
                <a:latin typeface="Josefin Sans"/>
                <a:sym typeface="Josefin Sans"/>
              </a:rPr>
              <a:t>Jump Searching</a:t>
            </a:r>
            <a:endParaRPr dirty="0"/>
          </a:p>
        </p:txBody>
      </p:sp>
      <p:sp>
        <p:nvSpPr>
          <p:cNvPr id="2" name="Прямоугольник 1"/>
          <p:cNvSpPr/>
          <p:nvPr/>
        </p:nvSpPr>
        <p:spPr>
          <a:xfrm>
            <a:off x="765463" y="4359166"/>
            <a:ext cx="10209069" cy="5039969"/>
          </a:xfrm>
          <a:prstGeom prst="rect">
            <a:avLst/>
          </a:prstGeom>
        </p:spPr>
        <p:txBody>
          <a:bodyPr wrap="square">
            <a:spAutoFit/>
          </a:bodyPr>
          <a:lstStyle/>
          <a:p>
            <a:pPr>
              <a:lnSpc>
                <a:spcPct val="107000"/>
              </a:lnSpc>
              <a:spcAft>
                <a:spcPts val="800"/>
              </a:spcAft>
            </a:pP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Jump</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Search</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Alqoritmi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çeşidlənmiş</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massivdə</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axtarmaq</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nisbətən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yeni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alqoritmdir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Bu</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texnikasının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əsas</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ideyası</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xətti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alqoritmi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ilə</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müqayisədə</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daha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az</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sayda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axtarmaqdır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bu</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axtarılan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elementlə</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uyğun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olub-olmadığını</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yoxlamaq</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massivdəki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skan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Bu</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müəyyən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sayda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massiv</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elementlərini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atlamaqla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iterasiyada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müəyyən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sayda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addımlarla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irəli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atmaqla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edilə</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bilər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7877" y="1147121"/>
            <a:ext cx="5669252" cy="7527637"/>
          </a:xfrm>
          <a:prstGeom prst="rect">
            <a:avLst/>
          </a:prstGeom>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341194" y="459602"/>
            <a:ext cx="17005110" cy="5318123"/>
          </a:xfrm>
          <a:prstGeom prst="rect">
            <a:avLst/>
          </a:prstGeom>
        </p:spPr>
        <p:txBody>
          <a:bodyPr wrap="square">
            <a:spAutoFit/>
          </a:bodyPr>
          <a:lstStyle/>
          <a:p>
            <a:pPr>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Jump</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alqoritmi</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axtarışı</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asanlaşdırmaq</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daha</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kiçik</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bloklara</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bölünmüş</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giriş</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kimi</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çeşidlənmiş</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massiv</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götürür</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Alqoritm</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aşağıdakı</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kimidir</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nSpc>
                <a:spcPct val="107000"/>
              </a:lnSpc>
              <a:spcAft>
                <a:spcPts val="800"/>
              </a:spcAft>
              <a:buFont typeface="Arial" panose="020B0604020202020204" pitchFamily="34" charset="0"/>
              <a:buChar char="•"/>
            </a:pP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1 −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Əgər</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giriş</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massivinin</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ölçüsü</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‘n’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olarsa</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blokun</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ölçüsü</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√n-</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dir</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 = 0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təyin</a:t>
            </a:r>
            <a:r>
              <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edin</a:t>
            </a:r>
            <a:r>
              <a:rPr lang="ru-RU"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2 –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Axtarılacaq</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massivin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-ci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ilə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müqayisə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edilir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Əgər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uyğunluqdursa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mövqeyi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qaytarılır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əks</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halda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blok</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ölçüsü</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ilə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artırılır</a:t>
            </a:r>
            <a:r>
              <a:rPr lang="en-US"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3 – 2-ci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-ci element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əsas</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elementdən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böyük</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olana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qədər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təkrarlanır</a:t>
            </a:r>
            <a:r>
              <a:rPr lang="en-US"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4 – İndi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giriş</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massivi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çeşidləndiyi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əvvəlki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blokda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olduğu</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təxmin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edilir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Buna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görə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tapmaq</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həmin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blokda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xətti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tətbiq</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edilir</a:t>
            </a:r>
            <a:r>
              <a:rPr lang="en-US"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5 - Element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tapılarsa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mövqe</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qaytarılır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Element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tapılmadıqda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uğursuz</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tələb</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olunur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1" name="Рисунок 20" descr="Jump Search Algorithm | Studytonight"/>
          <p:cNvPicPr/>
          <p:nvPr/>
        </p:nvPicPr>
        <p:blipFill>
          <a:blip r:embed="rId3">
            <a:extLst>
              <a:ext uri="{28A0092B-C50C-407E-A947-70E740481C1C}">
                <a14:useLocalDpi xmlns:a14="http://schemas.microsoft.com/office/drawing/2010/main" val="0"/>
              </a:ext>
            </a:extLst>
          </a:blip>
          <a:srcRect/>
          <a:stretch>
            <a:fillRect/>
          </a:stretch>
        </p:blipFill>
        <p:spPr bwMode="auto">
          <a:xfrm>
            <a:off x="3393245" y="5963928"/>
            <a:ext cx="10901007" cy="4159299"/>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450376" y="355491"/>
            <a:ext cx="14807820" cy="3729867"/>
          </a:xfrm>
          <a:prstGeom prst="rect">
            <a:avLst/>
          </a:prstGeom>
        </p:spPr>
        <p:txBody>
          <a:bodyPr wrap="square">
            <a:spAutoFit/>
          </a:bodyPr>
          <a:lstStyle/>
          <a:p>
            <a:pPr>
              <a:lnSpc>
                <a:spcPct val="107000"/>
              </a:lnSpc>
              <a:spcAft>
                <a:spcPts val="800"/>
              </a:spcAft>
            </a:pPr>
            <a:r>
              <a:rPr lang="az-Latn-AZ"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Vaxt mürəkkəbliyi:</a:t>
            </a:r>
            <a:endParaRPr lang="ru-RU"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While dövrəsi n/m dəfə icra edir, çünki dövrə sayğacı hər iterasiyada m dəfə artır. m= √n optimal dəyəri olduğundan, beləliklə, n/m=√n O(√n) zaman mürəkkəbliyi ilə nəticələnir.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Data mürəkkəbliyi:</a:t>
            </a:r>
            <a:endParaRPr lang="ru-RU"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Bu alqoritmin data mürəkkəbliyi O(1)-dir, çünki onun həyata keçirilməsi üçün başqa məlumat strukturu tələb olunmur.</a:t>
            </a:r>
            <a:endParaRPr lang="ru-RU"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Google Shape;733;p34"/>
          <p:cNvSpPr/>
          <p:nvPr/>
        </p:nvSpPr>
        <p:spPr>
          <a:xfrm>
            <a:off x="15067127" y="1012597"/>
            <a:ext cx="2450144" cy="2415653"/>
          </a:xfrm>
          <a:custGeom>
            <a:avLst/>
            <a:gdLst/>
            <a:ahLst/>
            <a:cxnLst/>
            <a:rect l="l" t="t" r="r" b="b"/>
            <a:pathLst>
              <a:path w="1237926" h="1223999" extrusionOk="0">
                <a:moveTo>
                  <a:pt x="0" y="0"/>
                </a:moveTo>
                <a:lnTo>
                  <a:pt x="1237926" y="0"/>
                </a:lnTo>
                <a:lnTo>
                  <a:pt x="1237926" y="1223999"/>
                </a:lnTo>
                <a:lnTo>
                  <a:pt x="0" y="1223999"/>
                </a:lnTo>
                <a:lnTo>
                  <a:pt x="0" y="0"/>
                </a:lnTo>
                <a:close/>
              </a:path>
            </a:pathLst>
          </a:custGeom>
          <a:blipFill rotWithShape="1">
            <a:blip r:embed="rId3">
              <a:alphaModFix/>
            </a:blip>
            <a:stretch>
              <a:fillRect/>
            </a:stretch>
          </a:blipFill>
          <a:ln>
            <a:noFill/>
          </a:ln>
        </p:spPr>
      </p:sp>
      <p:sp>
        <p:nvSpPr>
          <p:cNvPr id="3" name="Прямоугольник 2"/>
          <p:cNvSpPr/>
          <p:nvPr/>
        </p:nvSpPr>
        <p:spPr>
          <a:xfrm>
            <a:off x="354842" y="4725303"/>
            <a:ext cx="8175009" cy="3729867"/>
          </a:xfrm>
          <a:prstGeom prst="rect">
            <a:avLst/>
          </a:prstGeom>
        </p:spPr>
        <p:txBody>
          <a:bodyPr wrap="square">
            <a:spAutoFit/>
          </a:bodyPr>
          <a:lstStyle/>
          <a:p>
            <a:pPr>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Xətti və ikili axtarışla müqayisədə performans:</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Əgər onu xətti və ikili axtarışla müqayisə etsək, onda o, xətti axtarışdan yaxşıdır, lakin ikili axtarışdan yaxşı deyil.</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Artan performans qaydası:</a:t>
            </a:r>
            <a:endParaRPr lang="ru-RU"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linear search  &lt;  jump search  &lt;  binary search</a:t>
            </a:r>
            <a:endParaRPr lang="ru-RU"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Прямоугольник 3"/>
          <p:cNvSpPr/>
          <p:nvPr/>
        </p:nvSpPr>
        <p:spPr>
          <a:xfrm>
            <a:off x="8529851" y="4249131"/>
            <a:ext cx="9144000" cy="5284011"/>
          </a:xfrm>
          <a:prstGeom prst="rect">
            <a:avLst/>
          </a:prstGeom>
        </p:spPr>
        <p:txBody>
          <a:bodyPr>
            <a:spAutoFit/>
          </a:bodyPr>
          <a:lstStyle/>
          <a:p>
            <a:pPr algn="r">
              <a:lnSpc>
                <a:spcPct val="107000"/>
              </a:lnSpc>
              <a:spcAft>
                <a:spcPts val="800"/>
              </a:spcAft>
            </a:pPr>
            <a:r>
              <a:rPr lang="az-Latn-AZ"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Vacib məqamlar:</a:t>
            </a:r>
            <a:endParaRPr lang="ru-RU"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r">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Yalnız çeşidlənmiş massivlərlə işləyir.</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r">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Atılacaq blokun optimal ölçüsü (√ n)-dir. Bu, Jump Search O(√ n) vaxtının mürəkkəbliyini yaradır.</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r">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Jump Search-in vaxt mürəkkəbliyi Xətti Axtarış ((O(n)) və İkili Axtarış (O(Log n)) arasındadır.</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r">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İkili Axtarış Jump Search-dən daha yaxşıdır, lakin Jump Search-in üstünlüyü var ki, biz geriyə yalnız bir dəfə gedirik (İkili Axtarış O(Log n)-ə qədər sıçrayış tələb edə bilər, axtarılacaq elementin ən kiçik element və ya sadəcə daha böyük olduğu bir vəziyyəti nəzərdən keçirin. ən kiçikdən). Beləliklə, ikili axtarışın baha başa gəldiyi bir sistemdə Jump Search istifadə edirik.</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4" name="Google Shape;196;p23"/>
          <p:cNvCxnSpPr/>
          <p:nvPr/>
        </p:nvCxnSpPr>
        <p:spPr>
          <a:xfrm>
            <a:off x="8529851" y="3916907"/>
            <a:ext cx="0" cy="6370093"/>
          </a:xfrm>
          <a:prstGeom prst="straightConnector1">
            <a:avLst/>
          </a:prstGeom>
          <a:noFill/>
          <a:ln w="47625" cap="flat" cmpd="sng">
            <a:solidFill>
              <a:srgbClr val="FFFFFF"/>
            </a:solidFill>
            <a:prstDash val="solid"/>
            <a:round/>
            <a:headEnd type="none" w="sm" len="sm"/>
            <a:tailEnd type="none" w="sm" len="sm"/>
          </a:ln>
        </p:spPr>
      </p:cxnSp>
      <p:cxnSp>
        <p:nvCxnSpPr>
          <p:cNvPr id="18" name="Google Shape;196;p23"/>
          <p:cNvCxnSpPr/>
          <p:nvPr/>
        </p:nvCxnSpPr>
        <p:spPr>
          <a:xfrm flipH="1">
            <a:off x="0" y="3916907"/>
            <a:ext cx="18397182" cy="0"/>
          </a:xfrm>
          <a:prstGeom prst="straightConnector1">
            <a:avLst/>
          </a:prstGeom>
          <a:noFill/>
          <a:ln w="47625"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2457760281"/>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382137" y="400217"/>
            <a:ext cx="13211033" cy="7469994"/>
          </a:xfrm>
          <a:prstGeom prst="rect">
            <a:avLst/>
          </a:prstGeom>
        </p:spPr>
        <p:txBody>
          <a:bodyPr wrap="square">
            <a:spAutoFit/>
          </a:bodyPr>
          <a:lstStyle/>
          <a:p>
            <a:pPr>
              <a:lnSpc>
                <a:spcPct val="107000"/>
              </a:lnSpc>
              <a:spcAft>
                <a:spcPts val="800"/>
              </a:spcAft>
            </a:pPr>
            <a:r>
              <a:rPr lang="az-Latn-AZ"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Jump axtarışının üstünlükləri:</a:t>
            </a:r>
            <a:endParaRPr lang="ru-RU"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Elementlərin bərabər paylandığı massivlər üçün xətti axtarışdan daha yaxşıdır.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Jump axtarışı böyük massivlər üçün xətti axtarışla müqayisədə daha az vaxt mürəkkəbliyinə malikdir.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Jump axtarışında atılan addımların sayı massivin ölçüsünün kvadrat kökü ilə mütənasibdir və bu, onu böyük massivlər üçün daha səmərəli edir.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İkili axtarış və ya üçlü axtarış kimi digər axtarış alqoritmləri ilə müqayisədə həyata keçirmək daha asandır.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Jump axtarışı elementlərin qaydasında və bərabər paylandığı massivlər üçün yaxşı işləyir, çünki o, hər təkrarlama ilə massivdə daha yaxın mövqeyə keçə bilər.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Jump Axtarış Alqoritminin Dezavantajları</a:t>
            </a:r>
            <a:endParaRPr lang="ru-RU"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O(log n)-də elementi axtaran ikili axtarış alqoritmindən daha yavaşdır.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Bu, giriş massivinin çeşidlənməsini tələb edir</a:t>
            </a:r>
            <a:endParaRPr lang="ru-RU"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Google Shape;736;p34"/>
          <p:cNvSpPr/>
          <p:nvPr/>
        </p:nvSpPr>
        <p:spPr>
          <a:xfrm>
            <a:off x="12624179" y="5243041"/>
            <a:ext cx="5076966" cy="4984821"/>
          </a:xfrm>
          <a:custGeom>
            <a:avLst/>
            <a:gdLst/>
            <a:ahLst/>
            <a:cxnLst/>
            <a:rect l="l" t="t" r="r" b="b"/>
            <a:pathLst>
              <a:path w="1193112" h="1208492" extrusionOk="0">
                <a:moveTo>
                  <a:pt x="0" y="0"/>
                </a:moveTo>
                <a:lnTo>
                  <a:pt x="1193111" y="0"/>
                </a:lnTo>
                <a:lnTo>
                  <a:pt x="1193111" y="1208492"/>
                </a:lnTo>
                <a:lnTo>
                  <a:pt x="0" y="1208492"/>
                </a:lnTo>
                <a:lnTo>
                  <a:pt x="0" y="0"/>
                </a:lnTo>
                <a:close/>
              </a:path>
            </a:pathLst>
          </a:custGeom>
          <a:blipFill rotWithShape="1">
            <a:blip r:embed="rId3">
              <a:alphaModFix/>
            </a:blip>
            <a:stretch>
              <a:fillRect/>
            </a:stretch>
          </a:blipFill>
          <a:ln>
            <a:noFill/>
          </a:ln>
        </p:spPr>
      </p:sp>
    </p:spTree>
    <p:extLst>
      <p:ext uri="{BB962C8B-B14F-4D97-AF65-F5344CB8AC3E}">
        <p14:creationId xmlns:p14="http://schemas.microsoft.com/office/powerpoint/2010/main" val="2215362005"/>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600094" y="567737"/>
            <a:ext cx="7029488" cy="1107996"/>
          </a:xfrm>
          <a:prstGeom prst="rect">
            <a:avLst/>
          </a:prstGeom>
        </p:spPr>
        <p:txBody>
          <a:bodyPr wrap="none">
            <a:spAutoFit/>
          </a:bodyPr>
          <a:lstStyle/>
          <a:p>
            <a:pPr fontAlgn="base"/>
            <a:r>
              <a:rPr lang="en-US" sz="6600" b="1" dirty="0">
                <a:solidFill>
                  <a:srgbClr val="FFFFFF"/>
                </a:solidFill>
                <a:latin typeface="Josefin Sans SemiBold" panose="020B0604020202020204" charset="0"/>
              </a:rPr>
              <a:t>Fibonacci Search</a:t>
            </a:r>
          </a:p>
        </p:txBody>
      </p:sp>
      <p:sp>
        <p:nvSpPr>
          <p:cNvPr id="3" name="Прямоугольник 2"/>
          <p:cNvSpPr/>
          <p:nvPr/>
        </p:nvSpPr>
        <p:spPr>
          <a:xfrm>
            <a:off x="600094" y="2078595"/>
            <a:ext cx="16991870" cy="1938992"/>
          </a:xfrm>
          <a:prstGeom prst="rect">
            <a:avLst/>
          </a:prstGeom>
        </p:spPr>
        <p:txBody>
          <a:bodyPr wrap="square">
            <a:spAutoFit/>
          </a:bodyPr>
          <a:lstStyle/>
          <a:p>
            <a:r>
              <a:rPr lang="ru-RU" sz="2800" dirty="0" err="1">
                <a:solidFill>
                  <a:schemeClr val="bg1"/>
                </a:solidFill>
                <a:latin typeface="Times New Roman" panose="02020603050405020304" pitchFamily="18" charset="0"/>
                <a:cs typeface="Times New Roman" panose="02020603050405020304" pitchFamily="18" charset="0"/>
              </a:rPr>
              <a:t>Fibonacci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Axtarışı</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çeşidlənmiş</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massivdə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elementi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axtarmaq</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üçün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Fibonaççi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nömrələrindən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istifadə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edən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müqayisəyə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əsaslanan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bir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texnikadır</a:t>
            </a:r>
            <a:r>
              <a:rPr lang="ru-RU" sz="2800" dirty="0" smtClean="0">
                <a:solidFill>
                  <a:schemeClr val="bg1"/>
                </a:solidFill>
                <a:latin typeface="Times New Roman" panose="02020603050405020304" pitchFamily="18" charset="0"/>
                <a:cs typeface="Times New Roman" panose="02020603050405020304" pitchFamily="18" charset="0"/>
              </a:rPr>
              <a:t>.</a:t>
            </a:r>
            <a:endParaRPr lang="en-US" sz="2800" dirty="0" smtClean="0">
              <a:solidFill>
                <a:schemeClr val="bg1"/>
              </a:solidFill>
              <a:latin typeface="Times New Roman" panose="02020603050405020304" pitchFamily="18" charset="0"/>
              <a:cs typeface="Times New Roman" panose="02020603050405020304" pitchFamily="18" charset="0"/>
            </a:endParaRPr>
          </a:p>
          <a:p>
            <a:endParaRPr lang="ru-RU" sz="2800" dirty="0">
              <a:solidFill>
                <a:schemeClr val="bg1"/>
              </a:solidFill>
              <a:latin typeface="Times New Roman" panose="02020603050405020304" pitchFamily="18" charset="0"/>
              <a:cs typeface="Times New Roman" panose="02020603050405020304" pitchFamily="18" charset="0"/>
            </a:endParaRPr>
          </a:p>
          <a:p>
            <a:r>
              <a:rPr lang="ru-RU" sz="3600" b="1" dirty="0" err="1">
                <a:solidFill>
                  <a:schemeClr val="bg1"/>
                </a:solidFill>
                <a:latin typeface="Times New Roman" panose="02020603050405020304" pitchFamily="18" charset="0"/>
                <a:cs typeface="Times New Roman" panose="02020603050405020304" pitchFamily="18" charset="0"/>
              </a:rPr>
              <a:t>Binary</a:t>
            </a:r>
            <a:r>
              <a:rPr lang="ru-RU" sz="3600" b="1" dirty="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Search</a:t>
            </a:r>
            <a:r>
              <a:rPr lang="ru-RU" sz="3600" b="1" dirty="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ilə</a:t>
            </a:r>
            <a:r>
              <a:rPr lang="ru-RU" sz="3600" b="1" dirty="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oxşarlıqlar</a:t>
            </a:r>
            <a:r>
              <a:rPr lang="ru-RU" sz="3600" b="1" dirty="0">
                <a:solidFill>
                  <a:schemeClr val="bg1"/>
                </a:solidFill>
                <a:latin typeface="Times New Roman" panose="02020603050405020304" pitchFamily="18" charset="0"/>
                <a:cs typeface="Times New Roman" panose="02020603050405020304" pitchFamily="18" charset="0"/>
              </a:rPr>
              <a:t>:</a:t>
            </a:r>
          </a:p>
        </p:txBody>
      </p:sp>
      <p:sp>
        <p:nvSpPr>
          <p:cNvPr id="4" name="Прямоугольник 3"/>
          <p:cNvSpPr/>
          <p:nvPr/>
        </p:nvSpPr>
        <p:spPr>
          <a:xfrm>
            <a:off x="600094" y="4229380"/>
            <a:ext cx="7029488" cy="1384995"/>
          </a:xfrm>
          <a:prstGeom prst="rect">
            <a:avLst/>
          </a:prstGeom>
        </p:spPr>
        <p:txBody>
          <a:bodyPr wrap="square">
            <a:spAutoFit/>
          </a:bodyPr>
          <a:lstStyle/>
          <a:p>
            <a:pPr marL="342900" indent="-342900">
              <a:buFont typeface="Arial" panose="020B0604020202020204" pitchFamily="34" charset="0"/>
              <a:buChar char="•"/>
            </a:pPr>
            <a:r>
              <a:rPr lang="ru-RU" sz="2800" dirty="0" err="1">
                <a:solidFill>
                  <a:schemeClr val="bg1"/>
                </a:solidFill>
                <a:latin typeface="Times New Roman" panose="02020603050405020304" pitchFamily="18" charset="0"/>
                <a:cs typeface="Times New Roman" panose="02020603050405020304" pitchFamily="18" charset="0"/>
              </a:rPr>
              <a:t>Çeşidlənmiş</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massivlər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üçün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işləyir</a:t>
            </a:r>
            <a:endParaRPr lang="ru-RU" sz="28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ru-RU" sz="2800" dirty="0" err="1">
                <a:solidFill>
                  <a:schemeClr val="bg1"/>
                </a:solidFill>
                <a:latin typeface="Times New Roman" panose="02020603050405020304" pitchFamily="18" charset="0"/>
                <a:cs typeface="Times New Roman" panose="02020603050405020304" pitchFamily="18" charset="0"/>
              </a:rPr>
              <a:t>Böl</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və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Qələt</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Alqoritmi</a:t>
            </a:r>
            <a:r>
              <a:rPr lang="ru-RU" sz="2400" dirty="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ru-RU" sz="2800" dirty="0" err="1">
                <a:solidFill>
                  <a:schemeClr val="bg1"/>
                </a:solidFill>
                <a:latin typeface="Times New Roman" panose="02020603050405020304" pitchFamily="18" charset="0"/>
                <a:cs typeface="Times New Roman" panose="02020603050405020304" pitchFamily="18" charset="0"/>
              </a:rPr>
              <a:t>Log</a:t>
            </a:r>
            <a:r>
              <a:rPr lang="ru-RU" sz="2800" dirty="0">
                <a:solidFill>
                  <a:schemeClr val="bg1"/>
                </a:solidFill>
                <a:latin typeface="Times New Roman" panose="02020603050405020304" pitchFamily="18" charset="0"/>
                <a:cs typeface="Times New Roman" panose="02020603050405020304" pitchFamily="18" charset="0"/>
              </a:rPr>
              <a:t> n </a:t>
            </a:r>
            <a:r>
              <a:rPr lang="ru-RU" sz="2800" dirty="0" err="1">
                <a:solidFill>
                  <a:schemeClr val="bg1"/>
                </a:solidFill>
                <a:latin typeface="Times New Roman" panose="02020603050405020304" pitchFamily="18" charset="0"/>
                <a:cs typeface="Times New Roman" panose="02020603050405020304" pitchFamily="18" charset="0"/>
              </a:rPr>
              <a:t>zaman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mürəkkəbliyinə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malikdir</a:t>
            </a:r>
            <a:r>
              <a:rPr lang="ru-RU" sz="2800" dirty="0">
                <a:solidFill>
                  <a:schemeClr val="bg1"/>
                </a:solidFill>
                <a:latin typeface="Times New Roman" panose="02020603050405020304" pitchFamily="18" charset="0"/>
                <a:cs typeface="Times New Roman" panose="02020603050405020304" pitchFamily="18" charset="0"/>
              </a:rPr>
              <a:t>.</a:t>
            </a:r>
          </a:p>
        </p:txBody>
      </p:sp>
      <p:sp>
        <p:nvSpPr>
          <p:cNvPr id="5" name="Прямоугольник 4"/>
          <p:cNvSpPr/>
          <p:nvPr/>
        </p:nvSpPr>
        <p:spPr>
          <a:xfrm>
            <a:off x="8626424" y="3371256"/>
            <a:ext cx="5352747" cy="646331"/>
          </a:xfrm>
          <a:prstGeom prst="rect">
            <a:avLst/>
          </a:prstGeom>
        </p:spPr>
        <p:txBody>
          <a:bodyPr wrap="none">
            <a:spAutoFit/>
          </a:bodyPr>
          <a:lstStyle/>
          <a:p>
            <a:r>
              <a:rPr lang="ru-RU" sz="3600" b="1" dirty="0" err="1">
                <a:solidFill>
                  <a:schemeClr val="bg1"/>
                </a:solidFill>
                <a:latin typeface="Times New Roman" panose="02020603050405020304" pitchFamily="18" charset="0"/>
                <a:cs typeface="Times New Roman" panose="02020603050405020304" pitchFamily="18" charset="0"/>
              </a:rPr>
              <a:t>Binary</a:t>
            </a:r>
            <a:r>
              <a:rPr lang="ru-RU" sz="3600" b="1" dirty="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Search</a:t>
            </a:r>
            <a:r>
              <a:rPr lang="ru-RU" sz="3600" b="1" dirty="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ilə</a:t>
            </a:r>
            <a:r>
              <a:rPr lang="ru-RU" sz="3600" b="1" dirty="0">
                <a:solidFill>
                  <a:schemeClr val="bg1"/>
                </a:solidFill>
                <a:latin typeface="Times New Roman" panose="02020603050405020304" pitchFamily="18" charset="0"/>
                <a:cs typeface="Times New Roman" panose="02020603050405020304" pitchFamily="18" charset="0"/>
              </a:rPr>
              <a:t> </a:t>
            </a:r>
            <a:r>
              <a:rPr lang="en-US" sz="3600" b="1" dirty="0" smtClean="0">
                <a:solidFill>
                  <a:schemeClr val="bg1"/>
                </a:solidFill>
                <a:latin typeface="Times New Roman" panose="02020603050405020304" pitchFamily="18" charset="0"/>
                <a:cs typeface="Times New Roman" panose="02020603050405020304" pitchFamily="18" charset="0"/>
              </a:rPr>
              <a:t>f</a:t>
            </a:r>
            <a:r>
              <a:rPr lang="az-Latn-AZ" sz="3600" b="1" dirty="0" smtClean="0">
                <a:solidFill>
                  <a:schemeClr val="bg1"/>
                </a:solidFill>
                <a:latin typeface="Times New Roman" panose="02020603050405020304" pitchFamily="18" charset="0"/>
                <a:cs typeface="Times New Roman" panose="02020603050405020304" pitchFamily="18" charset="0"/>
              </a:rPr>
              <a:t>ərqləri</a:t>
            </a:r>
            <a:r>
              <a:rPr lang="ru-RU" sz="3600" b="1" dirty="0" smtClean="0">
                <a:solidFill>
                  <a:schemeClr val="bg1"/>
                </a:solidFill>
                <a:latin typeface="Times New Roman" panose="02020603050405020304" pitchFamily="18" charset="0"/>
                <a:cs typeface="Times New Roman" panose="02020603050405020304" pitchFamily="18" charset="0"/>
              </a:rPr>
              <a:t>:</a:t>
            </a:r>
            <a:endParaRPr lang="ru-RU" sz="3600" b="1" dirty="0">
              <a:solidFill>
                <a:schemeClr val="bg1"/>
              </a:solidFill>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8325135" y="4090881"/>
            <a:ext cx="9144000" cy="4401205"/>
          </a:xfrm>
          <a:prstGeom prst="rect">
            <a:avLst/>
          </a:prstGeom>
        </p:spPr>
        <p:txBody>
          <a:bodyPr>
            <a:spAutoFit/>
          </a:bodyPr>
          <a:lstStyle/>
          <a:p>
            <a:pPr marL="342900" indent="-342900">
              <a:buFont typeface="Arial" panose="020B0604020202020204" pitchFamily="34" charset="0"/>
              <a:buChar char="•"/>
            </a:pPr>
            <a:r>
              <a:rPr lang="ru-RU" sz="2800" dirty="0" err="1" smtClean="0">
                <a:solidFill>
                  <a:schemeClr val="bg1"/>
                </a:solidFill>
                <a:latin typeface="Times New Roman" panose="02020603050405020304" pitchFamily="18" charset="0"/>
                <a:cs typeface="Times New Roman" panose="02020603050405020304" pitchFamily="18" charset="0"/>
              </a:rPr>
              <a:t>Fibonacci</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Axtarış</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verilmiş</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massivi</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qeyri-bərabər</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hissələrə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bölür</a:t>
            </a:r>
            <a:r>
              <a:rPr lang="az-Latn-AZ" sz="2800" dirty="0" smtClean="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ru-RU" sz="2800" dirty="0" err="1" smtClean="0">
                <a:solidFill>
                  <a:schemeClr val="bg1"/>
                </a:solidFill>
                <a:latin typeface="Times New Roman" panose="02020603050405020304" pitchFamily="18" charset="0"/>
                <a:cs typeface="Times New Roman" panose="02020603050405020304" pitchFamily="18" charset="0"/>
              </a:rPr>
              <a:t>İkili</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Axtarış</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diapazonu</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bölmək</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üçün</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bölmə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operatorundan</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istifadə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edir</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Fibonacci</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Axtarışı</a:t>
            </a:r>
            <a:r>
              <a:rPr lang="ru-RU" sz="2800" dirty="0" smtClean="0">
                <a:solidFill>
                  <a:schemeClr val="bg1"/>
                </a:solidFill>
                <a:latin typeface="Times New Roman" panose="02020603050405020304" pitchFamily="18" charset="0"/>
                <a:cs typeface="Times New Roman" panose="02020603050405020304" pitchFamily="18" charset="0"/>
              </a:rPr>
              <a:t> / </a:t>
            </a:r>
            <a:r>
              <a:rPr lang="ru-RU" sz="2800" dirty="0" err="1" smtClean="0">
                <a:solidFill>
                  <a:schemeClr val="bg1"/>
                </a:solidFill>
                <a:latin typeface="Times New Roman" panose="02020603050405020304" pitchFamily="18" charset="0"/>
                <a:cs typeface="Times New Roman" panose="02020603050405020304" pitchFamily="18" charset="0"/>
              </a:rPr>
              <a:t>istifadə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etmir</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lakin</a:t>
            </a:r>
            <a:r>
              <a:rPr lang="ru-RU" sz="2800" dirty="0" smtClean="0">
                <a:solidFill>
                  <a:schemeClr val="bg1"/>
                </a:solidFill>
                <a:latin typeface="Times New Roman" panose="02020603050405020304" pitchFamily="18" charset="0"/>
                <a:cs typeface="Times New Roman" panose="02020603050405020304" pitchFamily="18" charset="0"/>
              </a:rPr>
              <a:t> + </a:t>
            </a:r>
            <a:r>
              <a:rPr lang="ru-RU" sz="2800" dirty="0" err="1" smtClean="0">
                <a:solidFill>
                  <a:schemeClr val="bg1"/>
                </a:solidFill>
                <a:latin typeface="Times New Roman" panose="02020603050405020304" pitchFamily="18" charset="0"/>
                <a:cs typeface="Times New Roman" panose="02020603050405020304" pitchFamily="18" charset="0"/>
              </a:rPr>
              <a:t>və</a:t>
            </a:r>
            <a:r>
              <a:rPr lang="ru-RU" sz="2800" dirty="0" smtClean="0">
                <a:solidFill>
                  <a:schemeClr val="bg1"/>
                </a:solidFill>
                <a:latin typeface="Times New Roman" panose="02020603050405020304" pitchFamily="18" charset="0"/>
                <a:cs typeface="Times New Roman" panose="02020603050405020304" pitchFamily="18" charset="0"/>
              </a:rPr>
              <a:t> - </a:t>
            </a:r>
            <a:r>
              <a:rPr lang="ru-RU" sz="2800" dirty="0" err="1" smtClean="0">
                <a:solidFill>
                  <a:schemeClr val="bg1"/>
                </a:solidFill>
                <a:latin typeface="Times New Roman" panose="02020603050405020304" pitchFamily="18" charset="0"/>
                <a:cs typeface="Times New Roman" panose="02020603050405020304" pitchFamily="18" charset="0"/>
              </a:rPr>
              <a:t>istifadə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edir</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Bölmə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operatoru</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bəzi</a:t>
            </a:r>
            <a:r>
              <a:rPr lang="ru-RU" sz="2800" dirty="0" smtClean="0">
                <a:solidFill>
                  <a:schemeClr val="bg1"/>
                </a:solidFill>
                <a:latin typeface="Times New Roman" panose="02020603050405020304" pitchFamily="18" charset="0"/>
                <a:cs typeface="Times New Roman" panose="02020603050405020304" pitchFamily="18" charset="0"/>
              </a:rPr>
              <a:t> CPU-</a:t>
            </a:r>
            <a:r>
              <a:rPr lang="ru-RU" sz="2800" dirty="0" err="1" smtClean="0">
                <a:solidFill>
                  <a:schemeClr val="bg1"/>
                </a:solidFill>
                <a:latin typeface="Times New Roman" panose="02020603050405020304" pitchFamily="18" charset="0"/>
                <a:cs typeface="Times New Roman" panose="02020603050405020304" pitchFamily="18" charset="0"/>
              </a:rPr>
              <a:t>larda</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baha</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başa</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gələ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bilər</a:t>
            </a:r>
            <a:r>
              <a:rPr lang="ru-RU" sz="2800" dirty="0" smtClean="0">
                <a:solidFill>
                  <a:schemeClr val="bg1"/>
                </a:solidFill>
                <a:latin typeface="Times New Roman" panose="02020603050405020304" pitchFamily="18" charset="0"/>
                <a:cs typeface="Times New Roman" panose="02020603050405020304" pitchFamily="18" charset="0"/>
              </a:rPr>
              <a:t>.</a:t>
            </a:r>
            <a:endParaRPr lang="az-Latn-AZ" sz="2800"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ru-RU" sz="2800" dirty="0" err="1" smtClean="0">
                <a:solidFill>
                  <a:schemeClr val="bg1"/>
                </a:solidFill>
                <a:latin typeface="Times New Roman" panose="02020603050405020304" pitchFamily="18" charset="0"/>
                <a:cs typeface="Times New Roman" panose="02020603050405020304" pitchFamily="18" charset="0"/>
              </a:rPr>
              <a:t>Fibonacci</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Search</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sonrakı</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addımlarda</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nisbətən</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daha</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yaxın</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elementləri</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araşdırır</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Beləliklə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giriş</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massivi</a:t>
            </a:r>
            <a:r>
              <a:rPr lang="ru-RU" sz="2800" dirty="0" smtClean="0">
                <a:solidFill>
                  <a:schemeClr val="bg1"/>
                </a:solidFill>
                <a:latin typeface="Times New Roman" panose="02020603050405020304" pitchFamily="18" charset="0"/>
                <a:cs typeface="Times New Roman" panose="02020603050405020304" pitchFamily="18" charset="0"/>
              </a:rPr>
              <a:t> CPU </a:t>
            </a:r>
            <a:r>
              <a:rPr lang="ru-RU" sz="2800" dirty="0" err="1" smtClean="0">
                <a:solidFill>
                  <a:schemeClr val="bg1"/>
                </a:solidFill>
                <a:latin typeface="Times New Roman" panose="02020603050405020304" pitchFamily="18" charset="0"/>
                <a:cs typeface="Times New Roman" panose="02020603050405020304" pitchFamily="18" charset="0"/>
              </a:rPr>
              <a:t>keşinə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və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ya</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hətta</a:t>
            </a:r>
            <a:r>
              <a:rPr lang="ru-RU" sz="2800" dirty="0" smtClean="0">
                <a:solidFill>
                  <a:schemeClr val="bg1"/>
                </a:solidFill>
                <a:latin typeface="Times New Roman" panose="02020603050405020304" pitchFamily="18" charset="0"/>
                <a:cs typeface="Times New Roman" panose="02020603050405020304" pitchFamily="18" charset="0"/>
              </a:rPr>
              <a:t> RAM-a </a:t>
            </a:r>
            <a:r>
              <a:rPr lang="ru-RU" sz="2800" dirty="0" err="1" smtClean="0">
                <a:solidFill>
                  <a:schemeClr val="bg1"/>
                </a:solidFill>
                <a:latin typeface="Times New Roman" panose="02020603050405020304" pitchFamily="18" charset="0"/>
                <a:cs typeface="Times New Roman" panose="02020603050405020304" pitchFamily="18" charset="0"/>
              </a:rPr>
              <a:t>sığmayan</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böyük</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olduqda</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Fibonacci</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Axtarışı</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faydalı</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ola</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bilər</a:t>
            </a:r>
            <a:r>
              <a:rPr lang="ru-RU" sz="2800" dirty="0" smtClean="0">
                <a:solidFill>
                  <a:schemeClr val="bg1"/>
                </a:solidFill>
                <a:latin typeface="Times New Roman" panose="02020603050405020304" pitchFamily="18" charset="0"/>
                <a:cs typeface="Times New Roman" panose="02020603050405020304" pitchFamily="18" charset="0"/>
              </a:rPr>
              <a:t>.</a:t>
            </a:r>
            <a:endParaRPr lang="ru-RU" sz="2800" dirty="0">
              <a:solidFill>
                <a:schemeClr val="bg1"/>
              </a:solidFill>
              <a:latin typeface="Times New Roman" panose="02020603050405020304" pitchFamily="18" charset="0"/>
              <a:cs typeface="Times New Roman" panose="02020603050405020304" pitchFamily="18" charset="0"/>
            </a:endParaRPr>
          </a:p>
        </p:txBody>
      </p:sp>
      <p:sp>
        <p:nvSpPr>
          <p:cNvPr id="15" name="Google Shape;718;p34"/>
          <p:cNvSpPr/>
          <p:nvPr/>
        </p:nvSpPr>
        <p:spPr>
          <a:xfrm>
            <a:off x="600094" y="6006520"/>
            <a:ext cx="4981840" cy="4280480"/>
          </a:xfrm>
          <a:custGeom>
            <a:avLst/>
            <a:gdLst/>
            <a:ahLst/>
            <a:cxnLst/>
            <a:rect l="l" t="t" r="r" b="b"/>
            <a:pathLst>
              <a:path w="1705282" h="1357831" extrusionOk="0">
                <a:moveTo>
                  <a:pt x="0" y="0"/>
                </a:moveTo>
                <a:lnTo>
                  <a:pt x="1705283" y="0"/>
                </a:lnTo>
                <a:lnTo>
                  <a:pt x="1705283" y="1357831"/>
                </a:lnTo>
                <a:lnTo>
                  <a:pt x="0" y="1357831"/>
                </a:lnTo>
                <a:lnTo>
                  <a:pt x="0" y="0"/>
                </a:lnTo>
                <a:close/>
              </a:path>
            </a:pathLst>
          </a:custGeom>
          <a:blipFill rotWithShape="1">
            <a:blip r:embed="rId3">
              <a:alphaModFix/>
            </a:blip>
            <a:stretch>
              <a:fillRect/>
            </a:stretch>
          </a:blipFill>
          <a:ln>
            <a:noFill/>
          </a:ln>
        </p:spPr>
      </p:sp>
    </p:spTree>
    <p:extLst>
      <p:ext uri="{BB962C8B-B14F-4D97-AF65-F5344CB8AC3E}">
        <p14:creationId xmlns:p14="http://schemas.microsoft.com/office/powerpoint/2010/main" val="1961291850"/>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90"/>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568" y="102455"/>
            <a:ext cx="14390910" cy="8386454"/>
          </a:xfrm>
          <a:prstGeom prst="rect">
            <a:avLst/>
          </a:prstGeom>
        </p:spPr>
      </p:pic>
      <p:sp>
        <p:nvSpPr>
          <p:cNvPr id="13" name="Google Shape;84;p13"/>
          <p:cNvSpPr txBox="1"/>
          <p:nvPr/>
        </p:nvSpPr>
        <p:spPr>
          <a:xfrm>
            <a:off x="1751704" y="8625386"/>
            <a:ext cx="14698639" cy="3539430"/>
          </a:xfrm>
          <a:prstGeom prst="rect">
            <a:avLst/>
          </a:prstGeom>
          <a:noFill/>
          <a:ln>
            <a:noFill/>
          </a:ln>
        </p:spPr>
        <p:txBody>
          <a:bodyPr spcFirstLastPara="1" wrap="square" lIns="0" tIns="0" rIns="0" bIns="0" anchor="t" anchorCtr="0">
            <a:spAutoFit/>
          </a:bodyPr>
          <a:lstStyle/>
          <a:p>
            <a:r>
              <a:rPr lang="en-US" sz="11500" b="1" dirty="0" smtClean="0">
                <a:solidFill>
                  <a:schemeClr val="bg1"/>
                </a:solidFill>
                <a:latin typeface="Josefin Sans" panose="020B0604020202020204" charset="0"/>
              </a:rPr>
              <a:t>The </a:t>
            </a:r>
            <a:r>
              <a:rPr lang="en-US" sz="11500" b="1" dirty="0" err="1" smtClean="0">
                <a:solidFill>
                  <a:schemeClr val="bg1"/>
                </a:solidFill>
                <a:latin typeface="Josefin Sans" panose="020B0604020202020204" charset="0"/>
              </a:rPr>
              <a:t>Powerpuff</a:t>
            </a:r>
            <a:r>
              <a:rPr lang="en-US" sz="11500" b="1" dirty="0" smtClean="0">
                <a:solidFill>
                  <a:schemeClr val="bg1"/>
                </a:solidFill>
                <a:latin typeface="Josefin Sans" panose="020B0604020202020204" charset="0"/>
              </a:rPr>
              <a:t> Team</a:t>
            </a:r>
            <a:endParaRPr lang="en-US" sz="11500" dirty="0">
              <a:solidFill>
                <a:schemeClr val="bg1"/>
              </a:solidFill>
              <a:latin typeface="Josefin Sans" panose="020B0604020202020204" charset="0"/>
            </a:endParaRPr>
          </a:p>
          <a:p>
            <a:pPr marL="0" marR="0" lvl="0" indent="0" algn="l" rtl="0">
              <a:lnSpc>
                <a:spcPct val="100000"/>
              </a:lnSpc>
              <a:spcBef>
                <a:spcPts val="0"/>
              </a:spcBef>
              <a:spcAft>
                <a:spcPts val="0"/>
              </a:spcAft>
              <a:buNone/>
            </a:pPr>
            <a:endParaRPr sz="11500" dirty="0">
              <a:solidFill>
                <a:schemeClr val="bg1"/>
              </a:solidFill>
              <a:latin typeface="Josefin Sans" panose="020B0604020202020204" charset="0"/>
            </a:endParaRPr>
          </a:p>
        </p:txBody>
      </p:sp>
      <p:sp>
        <p:nvSpPr>
          <p:cNvPr id="7" name="Прямоугольник 6"/>
          <p:cNvSpPr/>
          <p:nvPr/>
        </p:nvSpPr>
        <p:spPr>
          <a:xfrm>
            <a:off x="9605025" y="7589205"/>
            <a:ext cx="2949846" cy="1036181"/>
          </a:xfrm>
          <a:prstGeom prst="rect">
            <a:avLst/>
          </a:prstGeom>
        </p:spPr>
        <p:txBody>
          <a:bodyPr wrap="none">
            <a:spAutoFit/>
          </a:bodyPr>
          <a:lstStyle/>
          <a:p>
            <a:pPr lvl="0">
              <a:lnSpc>
                <a:spcPct val="120000"/>
              </a:lnSpc>
            </a:pPr>
            <a:r>
              <a:rPr lang="en-US" sz="5400" b="1" dirty="0" err="1" smtClean="0">
                <a:solidFill>
                  <a:schemeClr val="tx1"/>
                </a:solidFill>
                <a:latin typeface="Josefin Sans SemiBold"/>
                <a:sym typeface="Josefin Sans SemiBold"/>
              </a:rPr>
              <a:t>Zulfiyya</a:t>
            </a:r>
            <a:endParaRPr lang="en-US" sz="5400" dirty="0">
              <a:solidFill>
                <a:schemeClr val="tx1"/>
              </a:solidFill>
            </a:endParaRPr>
          </a:p>
        </p:txBody>
      </p:sp>
      <p:sp>
        <p:nvSpPr>
          <p:cNvPr id="8" name="Прямоугольник 7"/>
          <p:cNvSpPr/>
          <p:nvPr/>
        </p:nvSpPr>
        <p:spPr>
          <a:xfrm rot="20124475">
            <a:off x="2317642" y="4118329"/>
            <a:ext cx="1154483" cy="791435"/>
          </a:xfrm>
          <a:prstGeom prst="rect">
            <a:avLst/>
          </a:prstGeom>
        </p:spPr>
        <p:txBody>
          <a:bodyPr wrap="none">
            <a:spAutoFit/>
          </a:bodyPr>
          <a:lstStyle/>
          <a:p>
            <a:pPr lvl="0">
              <a:lnSpc>
                <a:spcPct val="120000"/>
              </a:lnSpc>
            </a:pPr>
            <a:r>
              <a:rPr lang="en-US" sz="4000" b="1" dirty="0" smtClean="0">
                <a:solidFill>
                  <a:schemeClr val="tx1"/>
                </a:solidFill>
                <a:latin typeface="Josefin Sans SemiBold"/>
                <a:sym typeface="Josefin Sans SemiBold"/>
              </a:rPr>
              <a:t>Aqil</a:t>
            </a:r>
            <a:endParaRPr lang="en-US" sz="4000" dirty="0">
              <a:solidFill>
                <a:schemeClr val="tx1"/>
              </a:solidFill>
            </a:endParaRPr>
          </a:p>
        </p:txBody>
      </p:sp>
      <p:sp>
        <p:nvSpPr>
          <p:cNvPr id="9" name="Прямоугольник 8"/>
          <p:cNvSpPr/>
          <p:nvPr/>
        </p:nvSpPr>
        <p:spPr>
          <a:xfrm>
            <a:off x="8595612" y="559842"/>
            <a:ext cx="1250663" cy="861390"/>
          </a:xfrm>
          <a:prstGeom prst="rect">
            <a:avLst/>
          </a:prstGeom>
        </p:spPr>
        <p:txBody>
          <a:bodyPr wrap="none">
            <a:spAutoFit/>
          </a:bodyPr>
          <a:lstStyle/>
          <a:p>
            <a:pPr lvl="0">
              <a:lnSpc>
                <a:spcPct val="120000"/>
              </a:lnSpc>
            </a:pPr>
            <a:r>
              <a:rPr lang="en-US" sz="4400" b="1" dirty="0" err="1" smtClean="0">
                <a:solidFill>
                  <a:schemeClr val="tx1"/>
                </a:solidFill>
                <a:latin typeface="Josefin Sans SemiBold"/>
                <a:sym typeface="Josefin Sans SemiBold"/>
              </a:rPr>
              <a:t>Adil</a:t>
            </a:r>
            <a:endParaRPr lang="en-US" sz="4400" dirty="0">
              <a:solidFill>
                <a:schemeClr val="tx1"/>
              </a:solidFill>
            </a:endParaRPr>
          </a:p>
        </p:txBody>
      </p:sp>
      <p:sp>
        <p:nvSpPr>
          <p:cNvPr id="10" name="Прямоугольник 9"/>
          <p:cNvSpPr/>
          <p:nvPr/>
        </p:nvSpPr>
        <p:spPr>
          <a:xfrm rot="20586067">
            <a:off x="4291091" y="1222615"/>
            <a:ext cx="2528256" cy="791435"/>
          </a:xfrm>
          <a:prstGeom prst="rect">
            <a:avLst/>
          </a:prstGeom>
        </p:spPr>
        <p:txBody>
          <a:bodyPr wrap="none">
            <a:spAutoFit/>
          </a:bodyPr>
          <a:lstStyle/>
          <a:p>
            <a:pPr lvl="0">
              <a:lnSpc>
                <a:spcPct val="120000"/>
              </a:lnSpc>
            </a:pPr>
            <a:r>
              <a:rPr lang="en-US" sz="4000" b="1" dirty="0" smtClean="0">
                <a:solidFill>
                  <a:schemeClr val="tx1"/>
                </a:solidFill>
                <a:latin typeface="Josefin Sans SemiBold"/>
                <a:sym typeface="Josefin Sans SemiBold"/>
              </a:rPr>
              <a:t>Murad .Q</a:t>
            </a:r>
            <a:endParaRPr lang="en-US" sz="4000" dirty="0">
              <a:solidFill>
                <a:schemeClr val="tx1"/>
              </a:solidFill>
            </a:endParaRPr>
          </a:p>
        </p:txBody>
      </p:sp>
      <p:sp>
        <p:nvSpPr>
          <p:cNvPr id="11" name="Прямоугольник 10"/>
          <p:cNvSpPr/>
          <p:nvPr/>
        </p:nvSpPr>
        <p:spPr>
          <a:xfrm rot="1780824">
            <a:off x="12245109" y="1257560"/>
            <a:ext cx="2218877" cy="721544"/>
          </a:xfrm>
          <a:prstGeom prst="rect">
            <a:avLst/>
          </a:prstGeom>
        </p:spPr>
        <p:txBody>
          <a:bodyPr wrap="none">
            <a:spAutoFit/>
          </a:bodyPr>
          <a:lstStyle/>
          <a:p>
            <a:pPr lvl="0">
              <a:lnSpc>
                <a:spcPct val="120000"/>
              </a:lnSpc>
            </a:pPr>
            <a:r>
              <a:rPr lang="en-US" sz="3600" b="1" dirty="0">
                <a:solidFill>
                  <a:schemeClr val="tx1"/>
                </a:solidFill>
                <a:latin typeface="Josefin Sans SemiBold"/>
                <a:sym typeface="Josefin Sans SemiBold"/>
              </a:rPr>
              <a:t>Murad </a:t>
            </a:r>
            <a:r>
              <a:rPr lang="en-US" sz="3600" b="1" dirty="0" smtClean="0">
                <a:solidFill>
                  <a:schemeClr val="tx1"/>
                </a:solidFill>
                <a:latin typeface="Josefin Sans SemiBold"/>
                <a:sym typeface="Josefin Sans SemiBold"/>
              </a:rPr>
              <a:t>.X</a:t>
            </a:r>
            <a:endParaRPr lang="en-US" sz="3600" dirty="0">
              <a:solidFill>
                <a:schemeClr val="tx1"/>
              </a:solidFill>
            </a:endParaRPr>
          </a:p>
        </p:txBody>
      </p:sp>
      <p:sp>
        <p:nvSpPr>
          <p:cNvPr id="12" name="Прямоугольник 11"/>
          <p:cNvSpPr/>
          <p:nvPr/>
        </p:nvSpPr>
        <p:spPr>
          <a:xfrm rot="1420644">
            <a:off x="14763166" y="3676059"/>
            <a:ext cx="1449436" cy="721544"/>
          </a:xfrm>
          <a:prstGeom prst="rect">
            <a:avLst/>
          </a:prstGeom>
        </p:spPr>
        <p:txBody>
          <a:bodyPr wrap="none">
            <a:spAutoFit/>
          </a:bodyPr>
          <a:lstStyle/>
          <a:p>
            <a:pPr lvl="0">
              <a:lnSpc>
                <a:spcPct val="120000"/>
              </a:lnSpc>
            </a:pPr>
            <a:r>
              <a:rPr lang="en-US" sz="3600" b="1" dirty="0" err="1" smtClean="0">
                <a:solidFill>
                  <a:schemeClr val="tx1"/>
                </a:solidFill>
                <a:latin typeface="Josefin Sans SemiBold"/>
                <a:sym typeface="Josefin Sans SemiBold"/>
              </a:rPr>
              <a:t>Nihat</a:t>
            </a:r>
            <a:endParaRPr lang="en-US" sz="3600" dirty="0">
              <a:solidFill>
                <a:schemeClr val="tx1"/>
              </a:solidFill>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436729" y="1412382"/>
            <a:ext cx="17168883" cy="3970318"/>
          </a:xfrm>
          <a:prstGeom prst="rect">
            <a:avLst/>
          </a:prstGeom>
        </p:spPr>
        <p:txBody>
          <a:bodyPr wrap="square">
            <a:spAutoFit/>
          </a:bodyPr>
          <a:lstStyle/>
          <a:p>
            <a:r>
              <a:rPr lang="ru-RU" sz="2800" dirty="0" err="1">
                <a:solidFill>
                  <a:schemeClr val="bg1"/>
                </a:solidFill>
                <a:latin typeface="Times New Roman" panose="02020603050405020304" pitchFamily="18" charset="0"/>
                <a:cs typeface="Times New Roman" panose="02020603050405020304" pitchFamily="18" charset="0"/>
              </a:rPr>
              <a:t>İllüstrasiya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fərziyyəsi</a:t>
            </a:r>
            <a:r>
              <a:rPr lang="ru-RU" sz="2800" dirty="0">
                <a:solidFill>
                  <a:schemeClr val="bg1"/>
                </a:solidFill>
                <a:latin typeface="Times New Roman" panose="02020603050405020304" pitchFamily="18" charset="0"/>
                <a:cs typeface="Times New Roman" panose="02020603050405020304" pitchFamily="18" charset="0"/>
              </a:rPr>
              <a:t>: 1-əsaslı </a:t>
            </a:r>
            <a:r>
              <a:rPr lang="ru-RU" sz="2800" dirty="0" err="1">
                <a:solidFill>
                  <a:schemeClr val="bg1"/>
                </a:solidFill>
                <a:latin typeface="Times New Roman" panose="02020603050405020304" pitchFamily="18" charset="0"/>
                <a:cs typeface="Times New Roman" panose="02020603050405020304" pitchFamily="18" charset="0"/>
              </a:rPr>
              <a:t>indeksləşdirmə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Hədəf</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elementi</a:t>
            </a:r>
            <a:r>
              <a:rPr lang="ru-RU" sz="2800" dirty="0">
                <a:solidFill>
                  <a:schemeClr val="bg1"/>
                </a:solidFill>
                <a:latin typeface="Times New Roman" panose="02020603050405020304" pitchFamily="18" charset="0"/>
                <a:cs typeface="Times New Roman" panose="02020603050405020304" pitchFamily="18" charset="0"/>
              </a:rPr>
              <a:t> x 85-dir. </a:t>
            </a:r>
            <a:r>
              <a:rPr lang="ru-RU" sz="2800" dirty="0" err="1">
                <a:solidFill>
                  <a:schemeClr val="bg1"/>
                </a:solidFill>
                <a:latin typeface="Times New Roman" panose="02020603050405020304" pitchFamily="18" charset="0"/>
                <a:cs typeface="Times New Roman" panose="02020603050405020304" pitchFamily="18" charset="0"/>
              </a:rPr>
              <a:t>Massivin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uzunluğu</a:t>
            </a:r>
            <a:r>
              <a:rPr lang="ru-RU" sz="2800" dirty="0">
                <a:solidFill>
                  <a:schemeClr val="bg1"/>
                </a:solidFill>
                <a:latin typeface="Times New Roman" panose="02020603050405020304" pitchFamily="18" charset="0"/>
                <a:cs typeface="Times New Roman" panose="02020603050405020304" pitchFamily="18" charset="0"/>
              </a:rPr>
              <a:t> n = 11.</a:t>
            </a:r>
          </a:p>
          <a:p>
            <a:r>
              <a:rPr lang="ru-RU" sz="2800" dirty="0">
                <a:solidFill>
                  <a:schemeClr val="bg1"/>
                </a:solidFill>
                <a:latin typeface="Times New Roman" panose="02020603050405020304" pitchFamily="18" charset="0"/>
                <a:cs typeface="Times New Roman" panose="02020603050405020304" pitchFamily="18" charset="0"/>
              </a:rPr>
              <a:t>11-dən </a:t>
            </a:r>
            <a:r>
              <a:rPr lang="ru-RU" sz="2800" dirty="0" err="1">
                <a:solidFill>
                  <a:schemeClr val="bg1"/>
                </a:solidFill>
                <a:latin typeface="Times New Roman" panose="02020603050405020304" pitchFamily="18" charset="0"/>
                <a:cs typeface="Times New Roman" panose="02020603050405020304" pitchFamily="18" charset="0"/>
              </a:rPr>
              <a:t>böyük</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və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ona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bərabər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olan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ən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kiçik</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Fibonaççi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ədədi</a:t>
            </a:r>
            <a:r>
              <a:rPr lang="ru-RU" sz="2800" dirty="0">
                <a:solidFill>
                  <a:schemeClr val="bg1"/>
                </a:solidFill>
                <a:latin typeface="Times New Roman" panose="02020603050405020304" pitchFamily="18" charset="0"/>
                <a:cs typeface="Times New Roman" panose="02020603050405020304" pitchFamily="18" charset="0"/>
              </a:rPr>
              <a:t> 13-dür. </a:t>
            </a:r>
            <a:r>
              <a:rPr lang="ru-RU" sz="2800" dirty="0" err="1">
                <a:solidFill>
                  <a:schemeClr val="bg1"/>
                </a:solidFill>
                <a:latin typeface="Times New Roman" panose="02020603050405020304" pitchFamily="18" charset="0"/>
                <a:cs typeface="Times New Roman" panose="02020603050405020304" pitchFamily="18" charset="0"/>
              </a:rPr>
              <a:t>Bizim</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təsvirimizə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görə</a:t>
            </a:r>
            <a:r>
              <a:rPr lang="ru-RU" sz="2800" dirty="0">
                <a:solidFill>
                  <a:schemeClr val="bg1"/>
                </a:solidFill>
                <a:latin typeface="Times New Roman" panose="02020603050405020304" pitchFamily="18" charset="0"/>
                <a:cs typeface="Times New Roman" panose="02020603050405020304" pitchFamily="18" charset="0"/>
              </a:rPr>
              <a:t>, fibMm2 = 5, fibMm1 = 8 </a:t>
            </a:r>
            <a:r>
              <a:rPr lang="ru-RU" sz="2800" dirty="0" err="1">
                <a:solidFill>
                  <a:schemeClr val="bg1"/>
                </a:solidFill>
                <a:latin typeface="Times New Roman" panose="02020603050405020304" pitchFamily="18" charset="0"/>
                <a:cs typeface="Times New Roman" panose="02020603050405020304" pitchFamily="18" charset="0"/>
              </a:rPr>
              <a:t>və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fibM</a:t>
            </a:r>
            <a:r>
              <a:rPr lang="ru-RU" sz="2800" dirty="0">
                <a:solidFill>
                  <a:schemeClr val="bg1"/>
                </a:solidFill>
                <a:latin typeface="Times New Roman" panose="02020603050405020304" pitchFamily="18" charset="0"/>
                <a:cs typeface="Times New Roman" panose="02020603050405020304" pitchFamily="18" charset="0"/>
              </a:rPr>
              <a:t> = 13.</a:t>
            </a:r>
          </a:p>
          <a:p>
            <a:r>
              <a:rPr lang="ru-RU" sz="2800" dirty="0" err="1">
                <a:solidFill>
                  <a:schemeClr val="bg1"/>
                </a:solidFill>
                <a:latin typeface="Times New Roman" panose="02020603050405020304" pitchFamily="18" charset="0"/>
                <a:cs typeface="Times New Roman" panose="02020603050405020304" pitchFamily="18" charset="0"/>
              </a:rPr>
              <a:t>Başqa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bir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icra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detalı</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ofset</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dəyişənidir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sıfır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başlanğıc</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Cəbhədən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başlayaraq</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aradan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qaldırılan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aralığı</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qeyd</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edir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Biz</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onu</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vaxtaşırı</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yeniləyəcəyik</a:t>
            </a:r>
            <a:r>
              <a:rPr lang="ru-RU" sz="2800" dirty="0">
                <a:solidFill>
                  <a:schemeClr val="bg1"/>
                </a:solidFill>
                <a:latin typeface="Times New Roman" panose="02020603050405020304" pitchFamily="18" charset="0"/>
                <a:cs typeface="Times New Roman" panose="02020603050405020304" pitchFamily="18" charset="0"/>
              </a:rPr>
              <a:t>.</a:t>
            </a:r>
          </a:p>
          <a:p>
            <a:r>
              <a:rPr lang="ru-RU" sz="2800" dirty="0" err="1">
                <a:solidFill>
                  <a:schemeClr val="bg1"/>
                </a:solidFill>
                <a:latin typeface="Times New Roman" panose="02020603050405020304" pitchFamily="18" charset="0"/>
                <a:cs typeface="Times New Roman" panose="02020603050405020304" pitchFamily="18" charset="0"/>
              </a:rPr>
              <a:t>İndi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ofset</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dəyəri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indeks</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olduğundan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və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ondan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aşağı</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daxil</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olmaqla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bütün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indekslər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ləğv</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edildiyi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üçün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ona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nəsə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əlavə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etməyin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mənası</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var</a:t>
            </a:r>
            <a:r>
              <a:rPr lang="ru-RU" sz="2800" dirty="0">
                <a:solidFill>
                  <a:schemeClr val="bg1"/>
                </a:solidFill>
                <a:latin typeface="Times New Roman" panose="02020603050405020304" pitchFamily="18" charset="0"/>
                <a:cs typeface="Times New Roman" panose="02020603050405020304" pitchFamily="18" charset="0"/>
              </a:rPr>
              <a:t>. fibMm2 </a:t>
            </a:r>
            <a:r>
              <a:rPr lang="ru-RU" sz="2800" dirty="0" err="1">
                <a:solidFill>
                  <a:schemeClr val="bg1"/>
                </a:solidFill>
                <a:latin typeface="Times New Roman" panose="02020603050405020304" pitchFamily="18" charset="0"/>
                <a:cs typeface="Times New Roman" panose="02020603050405020304" pitchFamily="18" charset="0"/>
              </a:rPr>
              <a:t>massivimizin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təxminən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üçdə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birini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işarələdiyindən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eləcə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onun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işarələdiyi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indekslərin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etibarlı</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olduğuna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əmin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olduğundan</a:t>
            </a:r>
            <a:r>
              <a:rPr lang="ru-RU" sz="2800" dirty="0">
                <a:solidFill>
                  <a:schemeClr val="bg1"/>
                </a:solidFill>
                <a:latin typeface="Times New Roman" panose="02020603050405020304" pitchFamily="18" charset="0"/>
                <a:cs typeface="Times New Roman" panose="02020603050405020304" pitchFamily="18" charset="0"/>
              </a:rPr>
              <a:t>, i = </a:t>
            </a:r>
            <a:r>
              <a:rPr lang="ru-RU" sz="2800" dirty="0" err="1">
                <a:solidFill>
                  <a:schemeClr val="bg1"/>
                </a:solidFill>
                <a:latin typeface="Times New Roman" panose="02020603050405020304" pitchFamily="18" charset="0"/>
                <a:cs typeface="Times New Roman" panose="02020603050405020304" pitchFamily="18" charset="0"/>
              </a:rPr>
              <a:t>min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ofset</a:t>
            </a:r>
            <a:r>
              <a:rPr lang="ru-RU" sz="2800" dirty="0">
                <a:solidFill>
                  <a:schemeClr val="bg1"/>
                </a:solidFill>
                <a:latin typeface="Times New Roman" panose="02020603050405020304" pitchFamily="18" charset="0"/>
                <a:cs typeface="Times New Roman" panose="02020603050405020304" pitchFamily="18" charset="0"/>
              </a:rPr>
              <a:t> + fibMm2, n) </a:t>
            </a:r>
            <a:r>
              <a:rPr lang="ru-RU" sz="2800" dirty="0" err="1">
                <a:solidFill>
                  <a:schemeClr val="bg1"/>
                </a:solidFill>
                <a:latin typeface="Times New Roman" panose="02020603050405020304" pitchFamily="18" charset="0"/>
                <a:cs typeface="Times New Roman" panose="02020603050405020304" pitchFamily="18" charset="0"/>
              </a:rPr>
              <a:t>indeksində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elementi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ofset</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və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yoxlamaq</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üçün</a:t>
            </a:r>
            <a:r>
              <a:rPr lang="ru-RU" sz="2800" dirty="0">
                <a:solidFill>
                  <a:schemeClr val="bg1"/>
                </a:solidFill>
                <a:latin typeface="Times New Roman" panose="02020603050405020304" pitchFamily="18" charset="0"/>
                <a:cs typeface="Times New Roman" panose="02020603050405020304" pitchFamily="18" charset="0"/>
              </a:rPr>
              <a:t> fibMm2 </a:t>
            </a:r>
            <a:r>
              <a:rPr lang="ru-RU" sz="2800" dirty="0" err="1">
                <a:solidFill>
                  <a:schemeClr val="bg1"/>
                </a:solidFill>
                <a:latin typeface="Times New Roman" panose="02020603050405020304" pitchFamily="18" charset="0"/>
                <a:cs typeface="Times New Roman" panose="02020603050405020304" pitchFamily="18" charset="0"/>
              </a:rPr>
              <a:t>əlavə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edə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bilərik</a:t>
            </a:r>
            <a:r>
              <a:rPr lang="ru-RU" sz="2800" dirty="0">
                <a:solidFill>
                  <a:schemeClr val="bg1"/>
                </a:solidFill>
                <a:latin typeface="Times New Roman" panose="02020603050405020304" pitchFamily="18" charset="0"/>
                <a:cs typeface="Times New Roman" panose="02020603050405020304" pitchFamily="18" charset="0"/>
              </a:rPr>
              <a:t>.</a:t>
            </a:r>
          </a:p>
        </p:txBody>
      </p:sp>
      <p:sp>
        <p:nvSpPr>
          <p:cNvPr id="3" name="Прямоугольник 2"/>
          <p:cNvSpPr/>
          <p:nvPr/>
        </p:nvSpPr>
        <p:spPr>
          <a:xfrm>
            <a:off x="436729" y="581385"/>
            <a:ext cx="2664512" cy="830997"/>
          </a:xfrm>
          <a:prstGeom prst="rect">
            <a:avLst/>
          </a:prstGeom>
        </p:spPr>
        <p:txBody>
          <a:bodyPr wrap="none">
            <a:spAutoFit/>
          </a:bodyPr>
          <a:lstStyle/>
          <a:p>
            <a:pPr fontAlgn="base"/>
            <a:r>
              <a:rPr lang="az-Latn-AZ" sz="4800" b="1" dirty="0" smtClean="0">
                <a:solidFill>
                  <a:srgbClr val="FFFFFF"/>
                </a:solidFill>
                <a:latin typeface="Josefin Sans SemiBold" panose="020B0604020202020204" charset="0"/>
              </a:rPr>
              <a:t>Nümunə</a:t>
            </a:r>
            <a:endParaRPr lang="en-US" sz="4800" b="1" dirty="0">
              <a:solidFill>
                <a:srgbClr val="FFFFFF"/>
              </a:solidFill>
              <a:latin typeface="Josefin Sans SemiBold" panose="020B0604020202020204" charset="0"/>
            </a:endParaRPr>
          </a:p>
        </p:txBody>
      </p:sp>
      <p:pic>
        <p:nvPicPr>
          <p:cNvPr id="3074" name="Picture 2" descr="p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6405" y="5199455"/>
            <a:ext cx="14725935" cy="202848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41194" y="7227938"/>
            <a:ext cx="9144000" cy="2828338"/>
          </a:xfrm>
          <a:prstGeom prst="rect">
            <a:avLst/>
          </a:prstGeom>
        </p:spPr>
        <p:txBody>
          <a:bodyPr>
            <a:spAutoFit/>
          </a:bodyPr>
          <a:lstStyle/>
          <a:p>
            <a:pPr>
              <a:tabLst>
                <a:tab pos="2571750" algn="l"/>
              </a:tabLst>
            </a:pPr>
            <a:r>
              <a:rPr lang="az-Latn-AZ"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Time Complexity- log(n)	</a:t>
            </a:r>
            <a:endParaRPr lang="ru-RU"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Fibonacci Axtarışının hər iterasiyası sabit vaxt tələb etdiyi üçün alqoritmin ümumi zaman mürəkkəbliyi O(log n)-dir. Bu, Fibonacci Axtarışını linear searchden daha sürətli, lakin binary search ,interpoation və eksponensial axtarış kimi digər loqarifmik axtarış alqoritmlərindən daha yavaş edir.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7003848"/>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489464" y="390316"/>
            <a:ext cx="9026830" cy="1107996"/>
          </a:xfrm>
          <a:prstGeom prst="rect">
            <a:avLst/>
          </a:prstGeom>
        </p:spPr>
        <p:txBody>
          <a:bodyPr wrap="none">
            <a:spAutoFit/>
          </a:bodyPr>
          <a:lstStyle/>
          <a:p>
            <a:r>
              <a:rPr lang="en-US" sz="6600" dirty="0">
                <a:solidFill>
                  <a:schemeClr val="bg1"/>
                </a:solidFill>
                <a:latin typeface="Josefin Sans SemiBold" panose="020B0604020202020204" charset="0"/>
                <a:ea typeface="Calibri" panose="020F0502020204030204" pitchFamily="34" charset="0"/>
              </a:rPr>
              <a:t>Exponential Searching </a:t>
            </a:r>
            <a:endParaRPr lang="ru-RU" sz="6600" dirty="0">
              <a:solidFill>
                <a:schemeClr val="bg1"/>
              </a:solidFill>
            </a:endParaRPr>
          </a:p>
        </p:txBody>
      </p:sp>
      <p:sp>
        <p:nvSpPr>
          <p:cNvPr id="3" name="Прямоугольник 2"/>
          <p:cNvSpPr/>
          <p:nvPr/>
        </p:nvSpPr>
        <p:spPr>
          <a:xfrm>
            <a:off x="372294" y="2097746"/>
            <a:ext cx="13302764" cy="954107"/>
          </a:xfrm>
          <a:prstGeom prst="rect">
            <a:avLst/>
          </a:prstGeom>
        </p:spPr>
        <p:txBody>
          <a:bodyPr wrap="square">
            <a:spAutoFit/>
          </a:bodyPr>
          <a:lstStyle/>
          <a:p>
            <a:r>
              <a:rPr lang="ru-RU" sz="2800" dirty="0" err="1" smtClean="0">
                <a:solidFill>
                  <a:schemeClr val="bg1"/>
                </a:solidFill>
                <a:latin typeface="Times New Roman" panose="02020603050405020304" pitchFamily="18" charset="0"/>
                <a:cs typeface="Times New Roman" panose="02020603050405020304" pitchFamily="18" charset="0"/>
              </a:rPr>
              <a:t>Eksponensial</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axtarış</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həm</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də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ikiqat</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və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ya</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çapaqlı</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axtarış</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kimi</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tanınır</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Bu</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mexanizm</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axtarış</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düyməsinin</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ola</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biləcəyi</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diapazonu</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tapmaq</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üçün</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istifadə</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smtClean="0">
                <a:solidFill>
                  <a:schemeClr val="bg1"/>
                </a:solidFill>
                <a:latin typeface="Times New Roman" panose="02020603050405020304" pitchFamily="18" charset="0"/>
                <a:cs typeface="Times New Roman" panose="02020603050405020304" pitchFamily="18" charset="0"/>
              </a:rPr>
              <a:t>olunur</a:t>
            </a:r>
            <a:r>
              <a:rPr lang="ru-RU" sz="2800" dirty="0" smtClean="0">
                <a:solidFill>
                  <a:schemeClr val="bg1"/>
                </a:solidFill>
                <a:latin typeface="Times New Roman" panose="02020603050405020304" pitchFamily="18" charset="0"/>
                <a:cs typeface="Times New Roman" panose="02020603050405020304" pitchFamily="18" charset="0"/>
              </a:rPr>
              <a:t>.</a:t>
            </a:r>
            <a:endParaRPr lang="ru-RU" sz="2800" dirty="0">
              <a:solidFill>
                <a:schemeClr val="bg1"/>
              </a:solidFill>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13675058" y="2097746"/>
            <a:ext cx="4119769" cy="1384995"/>
          </a:xfrm>
          <a:prstGeom prst="rect">
            <a:avLst/>
          </a:prstGeom>
        </p:spPr>
        <p:txBody>
          <a:bodyPr wrap="square">
            <a:spAutoFit/>
          </a:bodyPr>
          <a:lstStyle/>
          <a:p>
            <a:pPr algn="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 m</a:t>
            </a: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ərhələdən ibarətdir: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r">
              <a:buFont typeface="Symbol" panose="05050102010706020507" pitchFamily="18" charset="2"/>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Aralığı tapır;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r">
              <a:buFont typeface="Symbol" panose="05050102010706020507" pitchFamily="18" charset="2"/>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Binary Search edir.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Прямоугольник 5"/>
          <p:cNvSpPr/>
          <p:nvPr/>
        </p:nvSpPr>
        <p:spPr>
          <a:xfrm>
            <a:off x="489464" y="3651287"/>
            <a:ext cx="7658249" cy="2369880"/>
          </a:xfrm>
          <a:prstGeom prst="rect">
            <a:avLst/>
          </a:prstGeom>
        </p:spPr>
        <p:txBody>
          <a:bodyPr wrap="square">
            <a:spAutoFit/>
          </a:bodyPr>
          <a:lstStyle/>
          <a:p>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Üstünlükləri:</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Binary Search dən yaxşıdır.Array in ölçüsü böyük və hətta sonsuz sayda çox olduqda bu üsul daha yaxşıdır.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az-Latn-AZ" sz="3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Time Complexity log(n)</a:t>
            </a:r>
            <a:endParaRPr lang="ru-RU" sz="3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Прямоугольник 6"/>
          <p:cNvSpPr/>
          <p:nvPr/>
        </p:nvSpPr>
        <p:spPr>
          <a:xfrm>
            <a:off x="489464" y="6789146"/>
            <a:ext cx="7862966" cy="1384995"/>
          </a:xfrm>
          <a:prstGeom prst="rect">
            <a:avLst/>
          </a:prstGeom>
        </p:spPr>
        <p:txBody>
          <a:bodyPr wrap="square">
            <a:spAutoFit/>
          </a:bodyPr>
          <a:lstStyle/>
          <a:p>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Mənfi cəhətləri:</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Yalnız sortlanmış array üçün istifadə olunur.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Vurma,bölmə əməlindən istifadə olunur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Прямоугольник 7"/>
          <p:cNvSpPr/>
          <p:nvPr/>
        </p:nvSpPr>
        <p:spPr>
          <a:xfrm>
            <a:off x="8011236" y="4943218"/>
            <a:ext cx="9144000" cy="3354765"/>
          </a:xfrm>
          <a:prstGeom prst="rect">
            <a:avLst/>
          </a:prstGeom>
        </p:spPr>
        <p:txBody>
          <a:bodyPr>
            <a:spAutoFit/>
          </a:bodyPr>
          <a:lstStyle/>
          <a:p>
            <a:pPr algn="r"/>
            <a:r>
              <a:rPr lang="az-Latn-AZ" sz="3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Case lər:</a:t>
            </a:r>
            <a:endParaRPr lang="ru-RU" sz="3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az-Latn-AZ"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Best case</a:t>
            </a: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-ilk elementi axtaranda</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Worst case-</a:t>
            </a: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ən çox axtarış etdiyi hal(log(n))</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az-Latn-AZ"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Average case</a:t>
            </a: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-case complexity of the Jump search(2-in qüvvəti olduğu halda)</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r"/>
            <a:r>
              <a:rPr lang="az-Latn-AZ" sz="3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Space Complexity O(1);</a:t>
            </a:r>
            <a:endParaRPr lang="ru-RU" sz="3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5680946"/>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226618" y="259952"/>
            <a:ext cx="9975808" cy="1244187"/>
          </a:xfrm>
          <a:prstGeom prst="rect">
            <a:avLst/>
          </a:prstGeom>
        </p:spPr>
        <p:txBody>
          <a:bodyPr wrap="none">
            <a:spAutoFit/>
          </a:bodyPr>
          <a:lstStyle/>
          <a:p>
            <a:pPr lvl="0">
              <a:lnSpc>
                <a:spcPct val="107000"/>
              </a:lnSpc>
              <a:spcAft>
                <a:spcPts val="800"/>
              </a:spcAft>
            </a:pPr>
            <a:r>
              <a:rPr lang="en-US" sz="7200" dirty="0" smtClean="0">
                <a:solidFill>
                  <a:schemeClr val="bg1"/>
                </a:solidFill>
                <a:latin typeface="Josefin Sans SemiBold" panose="020B0604020202020204" charset="0"/>
                <a:ea typeface="Calibri" panose="020F0502020204030204" pitchFamily="34" charset="0"/>
                <a:cs typeface="Times New Roman" panose="02020603050405020304" pitchFamily="18" charset="0"/>
              </a:rPr>
              <a:t>Interpolation</a:t>
            </a:r>
            <a:r>
              <a:rPr lang="az-Latn-AZ" sz="7200" dirty="0" smtClean="0">
                <a:solidFill>
                  <a:schemeClr val="bg1"/>
                </a:solidFill>
                <a:latin typeface="Josefin Sans SemiBold" panose="020B0604020202020204" charset="0"/>
                <a:ea typeface="Calibri" panose="020F0502020204030204" pitchFamily="34" charset="0"/>
                <a:cs typeface="Times New Roman" panose="02020603050405020304" pitchFamily="18" charset="0"/>
              </a:rPr>
              <a:t> Searching</a:t>
            </a:r>
            <a:endParaRPr lang="ru-RU" sz="7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Прямоугольник 2"/>
          <p:cNvSpPr/>
          <p:nvPr/>
        </p:nvSpPr>
        <p:spPr>
          <a:xfrm>
            <a:off x="226616" y="1802919"/>
            <a:ext cx="17556415" cy="1569660"/>
          </a:xfrm>
          <a:prstGeom prst="rect">
            <a:avLst/>
          </a:prstGeom>
        </p:spPr>
        <p:txBody>
          <a:bodyPr wrap="square">
            <a:spAutoFit/>
          </a:bodyPr>
          <a:lstStyle/>
          <a:p>
            <a:r>
              <a:rPr lang="en-US" sz="3200" dirty="0" err="1">
                <a:solidFill>
                  <a:schemeClr val="bg1"/>
                </a:solidFill>
                <a:latin typeface="Times New Roman" panose="02020603050405020304" pitchFamily="18" charset="0"/>
                <a:cs typeface="Times New Roman" panose="02020603050405020304" pitchFamily="18" charset="0"/>
              </a:rPr>
              <a:t>İnterpolyasiya</a:t>
            </a:r>
            <a:r>
              <a:rPr lang="en-US" sz="3200" dirty="0">
                <a:solidFill>
                  <a:schemeClr val="bg1"/>
                </a:solidFill>
                <a:latin typeface="Times New Roman" panose="02020603050405020304" pitchFamily="18" charset="0"/>
                <a:cs typeface="Times New Roman" panose="02020603050405020304" pitchFamily="18" charset="0"/>
              </a:rPr>
              <a:t> </a:t>
            </a:r>
            <a:r>
              <a:rPr lang="az-Latn-AZ" sz="3200" dirty="0" smtClean="0">
                <a:solidFill>
                  <a:schemeClr val="bg1"/>
                </a:solidFill>
                <a:latin typeface="Times New Roman" panose="02020603050405020304" pitchFamily="18" charset="0"/>
                <a:cs typeface="Times New Roman" panose="02020603050405020304" pitchFamily="18" charset="0"/>
              </a:rPr>
              <a:t>searching </a:t>
            </a:r>
            <a:r>
              <a:rPr lang="en-US" sz="3200" u="sng" dirty="0" err="1" smtClean="0">
                <a:solidFill>
                  <a:schemeClr val="bg1"/>
                </a:solidFill>
                <a:latin typeface="Times New Roman" panose="02020603050405020304" pitchFamily="18" charset="0"/>
                <a:cs typeface="Times New Roman" panose="02020603050405020304" pitchFamily="18" charset="0"/>
              </a:rPr>
              <a:t>alqoritmidir</a:t>
            </a:r>
            <a:r>
              <a:rPr lang="en-US" sz="3200" dirty="0">
                <a:solidFill>
                  <a:schemeClr val="bg1"/>
                </a:solidFill>
                <a:latin typeface="Times New Roman" panose="02020603050405020304" pitchFamily="18" charset="0"/>
                <a:cs typeface="Times New Roman" panose="02020603050405020304" pitchFamily="18" charset="0"/>
              </a:rPr>
              <a:t> .  </a:t>
            </a:r>
            <a:r>
              <a:rPr lang="az-Latn-AZ" sz="3200" dirty="0" smtClean="0">
                <a:solidFill>
                  <a:schemeClr val="bg1"/>
                </a:solidFill>
                <a:latin typeface="Times New Roman" panose="02020603050405020304" pitchFamily="18" charset="0"/>
                <a:cs typeface="Times New Roman" panose="02020603050405020304" pitchFamily="18" charset="0"/>
              </a:rPr>
              <a:t>Sıralanmiş</a:t>
            </a:r>
            <a:r>
              <a:rPr lang="en-US" sz="3200" dirty="0" smtClean="0">
                <a:solidFill>
                  <a:schemeClr val="bg1"/>
                </a:solidFill>
                <a:latin typeface="Times New Roman" panose="02020603050405020304" pitchFamily="18" charset="0"/>
                <a:cs typeface="Times New Roman" panose="02020603050405020304" pitchFamily="18" charset="0"/>
              </a:rPr>
              <a:t> </a:t>
            </a:r>
            <a:r>
              <a:rPr lang="az-Latn-AZ" sz="3200" dirty="0" smtClean="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dəyərlər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aralığında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hədəf</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dəyəri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tapmaq</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üçün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istifadə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olunur</a:t>
            </a:r>
            <a:r>
              <a:rPr lang="en-US" sz="3200" dirty="0">
                <a:solidFill>
                  <a:schemeClr val="bg1"/>
                </a:solidFill>
                <a:latin typeface="Times New Roman" panose="02020603050405020304" pitchFamily="18" charset="0"/>
                <a:cs typeface="Times New Roman" panose="02020603050405020304" pitchFamily="18" charset="0"/>
              </a:rPr>
              <a:t>.  </a:t>
            </a:r>
            <a:r>
              <a:rPr lang="az-Latn-AZ" sz="3200" dirty="0" smtClean="0">
                <a:solidFill>
                  <a:schemeClr val="bg1"/>
                </a:solidFill>
                <a:latin typeface="Times New Roman" panose="02020603050405020304" pitchFamily="18" charset="0"/>
                <a:cs typeface="Times New Roman" panose="02020603050405020304" pitchFamily="18" charset="0"/>
              </a:rPr>
              <a:t>Sıralanmiş</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dəyərlərin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verilmiş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diapazo</a:t>
            </a:r>
            <a:r>
              <a:rPr lang="az-Latn-AZ" sz="3200" dirty="0" smtClean="0">
                <a:solidFill>
                  <a:schemeClr val="bg1"/>
                </a:solidFill>
                <a:latin typeface="Times New Roman" panose="02020603050405020304" pitchFamily="18" charset="0"/>
                <a:cs typeface="Times New Roman" panose="02020603050405020304" pitchFamily="18" charset="0"/>
              </a:rPr>
              <a:t>nu</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vahid</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olarsa</a:t>
            </a:r>
            <a:r>
              <a:rPr lang="en-US" sz="3200" dirty="0">
                <a:solidFill>
                  <a:schemeClr val="bg1"/>
                </a:solidFill>
                <a:latin typeface="Times New Roman" panose="02020603050405020304" pitchFamily="18" charset="0"/>
                <a:cs typeface="Times New Roman" panose="02020603050405020304" pitchFamily="18" charset="0"/>
              </a:rPr>
              <a:t>, o, </a:t>
            </a:r>
            <a:r>
              <a:rPr lang="en-US" sz="3200" dirty="0" err="1">
                <a:solidFill>
                  <a:schemeClr val="bg1"/>
                </a:solidFill>
                <a:latin typeface="Times New Roman" panose="02020603050405020304" pitchFamily="18" charset="0"/>
                <a:cs typeface="Times New Roman" panose="02020603050405020304" pitchFamily="18" charset="0"/>
              </a:rPr>
              <a:t>İkili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Alqoritmindən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daha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yaxşı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işləyir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Hər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bir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indeksdə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ardıcıl</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elementlər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arasındakı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fərq</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eyni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ya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demək</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olar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ki</a:t>
            </a:r>
            <a:r>
              <a:rPr lang="en-US" sz="3200" dirty="0">
                <a:solidFill>
                  <a:schemeClr val="bg1"/>
                </a:solidFill>
                <a:latin typeface="Times New Roman" panose="02020603050405020304" pitchFamily="18" charset="0"/>
                <a:cs typeface="Times New Roman" panose="02020603050405020304" pitchFamily="18" charset="0"/>
              </a:rPr>
              <a:t>,</a:t>
            </a:r>
            <a:r>
              <a:rPr lang="az-Latn-AZ" sz="3200" dirty="0">
                <a:solidFill>
                  <a:schemeClr val="bg1"/>
                </a:solidFill>
                <a:latin typeface="Times New Roman" panose="02020603050405020304" pitchFamily="18" charset="0"/>
                <a:cs typeface="Times New Roman" panose="02020603050405020304" pitchFamily="18" charset="0"/>
              </a:rPr>
              <a:t>yaxin olmalidir.</a:t>
            </a:r>
            <a:endParaRPr lang="ru-RU" sz="3200" dirty="0">
              <a:solidFill>
                <a:schemeClr val="bg1"/>
              </a:solidFill>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226616" y="3711000"/>
            <a:ext cx="9144000" cy="2677656"/>
          </a:xfrm>
          <a:prstGeom prst="rect">
            <a:avLst/>
          </a:prstGeom>
        </p:spPr>
        <p:txBody>
          <a:bodyPr>
            <a:spAutoFit/>
          </a:bodyPr>
          <a:lstStyle/>
          <a:p>
            <a:r>
              <a:rPr lang="en-US" sz="2800" dirty="0" err="1">
                <a:solidFill>
                  <a:schemeClr val="bg1"/>
                </a:solidFill>
                <a:latin typeface="Times New Roman" panose="02020603050405020304" pitchFamily="18" charset="0"/>
                <a:cs typeface="Times New Roman" panose="02020603050405020304" pitchFamily="18" charset="0"/>
              </a:rPr>
              <a:t>İkili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vəziyyətində</a:t>
            </a:r>
            <a:r>
              <a:rPr lang="en-US" sz="2800" dirty="0">
                <a:solidFill>
                  <a:schemeClr val="bg1"/>
                </a:solidFill>
                <a:latin typeface="Times New Roman" panose="02020603050405020304" pitchFamily="18" charset="0"/>
                <a:cs typeface="Times New Roman" panose="02020603050405020304" pitchFamily="18" charset="0"/>
              </a:rPr>
              <a:t> biz </a:t>
            </a:r>
            <a:r>
              <a:rPr lang="en-US" sz="2800" dirty="0" err="1">
                <a:solidFill>
                  <a:schemeClr val="bg1"/>
                </a:solidFill>
                <a:latin typeface="Times New Roman" panose="02020603050405020304" pitchFamily="18" charset="0"/>
                <a:cs typeface="Times New Roman" panose="02020603050405020304" pitchFamily="18" charset="0"/>
              </a:rPr>
              <a:t>ümumiyyətlə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ortadan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başlayırıq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Lakin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İnterpolyasiya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Axtarışı</a:t>
            </a:r>
            <a:r>
              <a:rPr lang="az-Latn-AZ"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vəziyyətində</a:t>
            </a:r>
            <a:r>
              <a:rPr lang="en-US" sz="2800" dirty="0">
                <a:solidFill>
                  <a:schemeClr val="bg1"/>
                </a:solidFill>
                <a:latin typeface="Times New Roman" panose="02020603050405020304" pitchFamily="18" charset="0"/>
                <a:cs typeface="Times New Roman" panose="02020603050405020304" pitchFamily="18" charset="0"/>
              </a:rPr>
              <a:t>,   s</a:t>
            </a:r>
            <a:r>
              <a:rPr lang="az-Latn-AZ" sz="2800" dirty="0">
                <a:solidFill>
                  <a:schemeClr val="bg1"/>
                </a:solidFill>
                <a:latin typeface="Times New Roman" panose="02020603050405020304" pitchFamily="18" charset="0"/>
                <a:cs typeface="Times New Roman" panose="02020603050405020304" pitchFamily="18" charset="0"/>
              </a:rPr>
              <a:t>ıralanmiş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dəyərlərin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vahid</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olduğunu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bildiyimiz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başlamaq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uyğun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indeks</a:t>
            </a:r>
            <a:r>
              <a:rPr lang="en-US" sz="2800" dirty="0">
                <a:solidFill>
                  <a:schemeClr val="bg1"/>
                </a:solidFill>
                <a:latin typeface="Times New Roman" panose="02020603050405020304" pitchFamily="18" charset="0"/>
                <a:cs typeface="Times New Roman" panose="02020603050405020304" pitchFamily="18" charset="0"/>
              </a:rPr>
              <a:t> tapa </a:t>
            </a:r>
            <a:r>
              <a:rPr lang="en-US" sz="2800" dirty="0" err="1">
                <a:solidFill>
                  <a:schemeClr val="bg1"/>
                </a:solidFill>
                <a:latin typeface="Times New Roman" panose="02020603050405020304" pitchFamily="18" charset="0"/>
                <a:cs typeface="Times New Roman" panose="02020603050405020304" pitchFamily="18" charset="0"/>
              </a:rPr>
              <a:t>bilərik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nisbi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mövqeyini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tapmaq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ehtimalı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vahid</a:t>
            </a:r>
            <a:r>
              <a:rPr lang="en-US" sz="2800" dirty="0">
                <a:solidFill>
                  <a:schemeClr val="bg1"/>
                </a:solidFill>
                <a:latin typeface="Times New Roman" panose="02020603050405020304" pitchFamily="18" charset="0"/>
                <a:cs typeface="Times New Roman" panose="02020603050405020304" pitchFamily="18" charset="0"/>
              </a:rPr>
              <a:t> s</a:t>
            </a:r>
            <a:r>
              <a:rPr lang="az-Latn-AZ" sz="2800" dirty="0">
                <a:solidFill>
                  <a:schemeClr val="bg1"/>
                </a:solidFill>
                <a:latin typeface="Times New Roman" panose="02020603050405020304" pitchFamily="18" charset="0"/>
                <a:cs typeface="Times New Roman" panose="02020603050405020304" pitchFamily="18" charset="0"/>
              </a:rPr>
              <a:t>ıralanmiş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qiymətlərdə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yüksəkdir</a:t>
            </a:r>
            <a:endParaRPr lang="ru-RU" sz="2800" dirty="0">
              <a:solidFill>
                <a:schemeClr val="bg1"/>
              </a:solidFill>
              <a:latin typeface="Times New Roman" panose="02020603050405020304" pitchFamily="18" charset="0"/>
              <a:cs typeface="Times New Roman" panose="02020603050405020304" pitchFamily="18" charset="0"/>
            </a:endParaRPr>
          </a:p>
        </p:txBody>
      </p:sp>
      <p:pic>
        <p:nvPicPr>
          <p:cNvPr id="13" name="Рисунок 12"/>
          <p:cNvPicPr>
            <a:picLocks noChangeAspect="1"/>
          </p:cNvPicPr>
          <p:nvPr/>
        </p:nvPicPr>
        <p:blipFill>
          <a:blip r:embed="rId3"/>
          <a:stretch>
            <a:fillRect/>
          </a:stretch>
        </p:blipFill>
        <p:spPr>
          <a:xfrm>
            <a:off x="8720919" y="3847366"/>
            <a:ext cx="8952931" cy="2507738"/>
          </a:xfrm>
          <a:prstGeom prst="rect">
            <a:avLst/>
          </a:prstGeom>
        </p:spPr>
      </p:pic>
      <p:sp>
        <p:nvSpPr>
          <p:cNvPr id="5" name="Прямоугольник 4"/>
          <p:cNvSpPr/>
          <p:nvPr/>
        </p:nvSpPr>
        <p:spPr>
          <a:xfrm>
            <a:off x="226617" y="6525022"/>
            <a:ext cx="18061383" cy="3539430"/>
          </a:xfrm>
          <a:prstGeom prst="rect">
            <a:avLst/>
          </a:prstGeom>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Tutaq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a:t>
            </a:r>
            <a:r>
              <a:rPr lang="en-US" sz="2800" dirty="0">
                <a:solidFill>
                  <a:schemeClr val="bg1"/>
                </a:solidFill>
                <a:latin typeface="Times New Roman" panose="02020603050405020304" pitchFamily="18" charset="0"/>
                <a:cs typeface="Times New Roman" panose="02020603050405020304" pitchFamily="18" charset="0"/>
              </a:rPr>
              <a:t>, 1-dən 100-ə </a:t>
            </a:r>
            <a:r>
              <a:rPr lang="en-US" sz="2800" dirty="0" err="1">
                <a:solidFill>
                  <a:schemeClr val="bg1"/>
                </a:solidFill>
                <a:latin typeface="Times New Roman" panose="02020603050405020304" pitchFamily="18" charset="0"/>
                <a:cs typeface="Times New Roman" panose="02020603050405020304" pitchFamily="18" charset="0"/>
              </a:rPr>
              <a:t>qədər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fərqi</a:t>
            </a:r>
            <a:r>
              <a:rPr lang="en-US" sz="2800" dirty="0">
                <a:solidFill>
                  <a:schemeClr val="bg1"/>
                </a:solidFill>
                <a:latin typeface="Times New Roman" panose="02020603050405020304" pitchFamily="18" charset="0"/>
                <a:cs typeface="Times New Roman" panose="02020603050405020304" pitchFamily="18" charset="0"/>
              </a:rPr>
              <a:t> 2 </a:t>
            </a:r>
            <a:r>
              <a:rPr lang="en-US" sz="2800" dirty="0" err="1">
                <a:solidFill>
                  <a:schemeClr val="bg1"/>
                </a:solidFill>
                <a:latin typeface="Times New Roman" panose="02020603050405020304" pitchFamily="18" charset="0"/>
                <a:cs typeface="Times New Roman" panose="02020603050405020304" pitchFamily="18" charset="0"/>
              </a:rPr>
              <a:t>olan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sıra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nömrələrimiz</a:t>
            </a:r>
            <a:r>
              <a:rPr lang="en-US" sz="2800" dirty="0">
                <a:solidFill>
                  <a:schemeClr val="bg1"/>
                </a:solidFill>
                <a:latin typeface="Times New Roman" panose="02020603050405020304" pitchFamily="18" charset="0"/>
                <a:cs typeface="Times New Roman" panose="02020603050405020304" pitchFamily="18" charset="0"/>
              </a:rPr>
              <a:t> var.</a:t>
            </a:r>
            <a:endParaRPr lang="az-Latn-AZ" sz="2800" dirty="0">
              <a:solidFill>
                <a:schemeClr val="bg1"/>
              </a:solidFill>
              <a:latin typeface="Times New Roman" panose="02020603050405020304" pitchFamily="18" charset="0"/>
              <a:cs typeface="Times New Roman" panose="02020603050405020304" pitchFamily="18" charset="0"/>
            </a:endParaRPr>
          </a:p>
          <a:p>
            <a:endParaRPr lang="en-US" sz="2800" dirty="0">
              <a:solidFill>
                <a:schemeClr val="bg1"/>
              </a:solidFill>
              <a:latin typeface="Times New Roman" panose="02020603050405020304" pitchFamily="18" charset="0"/>
              <a:cs typeface="Times New Roman" panose="02020603050405020304" pitchFamily="18" charset="0"/>
            </a:endParaRPr>
          </a:p>
          <a:p>
            <a:r>
              <a:rPr lang="az-Latn-AZ" sz="2800" dirty="0">
                <a:solidFill>
                  <a:schemeClr val="bg1"/>
                </a:solidFill>
                <a:latin typeface="Times New Roman" panose="02020603050405020304" pitchFamily="18" charset="0"/>
                <a:cs typeface="Times New Roman" panose="02020603050405020304" pitchFamily="18" charset="0"/>
              </a:rPr>
              <a:t>*</a:t>
            </a:r>
            <a:r>
              <a:rPr lang="en-US" sz="2800" dirty="0" err="1">
                <a:solidFill>
                  <a:schemeClr val="bg1"/>
                </a:solidFill>
                <a:latin typeface="Times New Roman" panose="02020603050405020304" pitchFamily="18" charset="0"/>
                <a:cs typeface="Times New Roman" panose="02020603050405020304" pitchFamily="18" charset="0"/>
              </a:rPr>
              <a:t>Yuxarıdakı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rəqəm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başlanğıcda</a:t>
            </a:r>
            <a:r>
              <a:rPr lang="en-US" sz="2800" dirty="0">
                <a:solidFill>
                  <a:schemeClr val="bg1"/>
                </a:solidFill>
                <a:latin typeface="Times New Roman" panose="02020603050405020304" pitchFamily="18" charset="0"/>
                <a:cs typeface="Times New Roman" panose="02020603050405020304" pitchFamily="18" charset="0"/>
              </a:rPr>
              <a:t> 1, 3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5 </a:t>
            </a:r>
            <a:r>
              <a:rPr lang="en-US" sz="2800" dirty="0" err="1">
                <a:solidFill>
                  <a:schemeClr val="bg1"/>
                </a:solidFill>
                <a:latin typeface="Times New Roman" panose="02020603050405020304" pitchFamily="18" charset="0"/>
                <a:cs typeface="Times New Roman" panose="02020603050405020304" pitchFamily="18" charset="0"/>
              </a:rPr>
              <a:t>kimi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kiçik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rəqəmləri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göstərir</a:t>
            </a:r>
            <a:r>
              <a:rPr lang="en-US" sz="2800" dirty="0">
                <a:solidFill>
                  <a:schemeClr val="bg1"/>
                </a:solidFill>
                <a:latin typeface="Times New Roman" panose="02020603050405020304" pitchFamily="18" charset="0"/>
                <a:cs typeface="Times New Roman" panose="02020603050405020304" pitchFamily="18" charset="0"/>
              </a:rPr>
              <a:t>. </a:t>
            </a:r>
            <a:br>
              <a:rPr lang="en-US" sz="2800" dirty="0">
                <a:solidFill>
                  <a:schemeClr val="bg1"/>
                </a:solidFill>
                <a:latin typeface="Times New Roman" panose="02020603050405020304" pitchFamily="18" charset="0"/>
                <a:cs typeface="Times New Roman" panose="02020603050405020304" pitchFamily="18" charset="0"/>
              </a:rPr>
            </a:br>
            <a:r>
              <a:rPr lang="az-Latn-AZ" sz="2800"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99, 97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95 </a:t>
            </a:r>
            <a:r>
              <a:rPr lang="en-US" sz="2800" dirty="0" err="1">
                <a:solidFill>
                  <a:schemeClr val="bg1"/>
                </a:solidFill>
                <a:latin typeface="Times New Roman" panose="02020603050405020304" pitchFamily="18" charset="0"/>
                <a:cs typeface="Times New Roman" panose="02020603050405020304" pitchFamily="18" charset="0"/>
              </a:rPr>
              <a:t>kimi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əhəmiyyətli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rəqəmlər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sonunda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tapılacaq</a:t>
            </a:r>
            <a:r>
              <a:rPr lang="en-US" sz="2800" dirty="0">
                <a:solidFill>
                  <a:schemeClr val="bg1"/>
                </a:solidFill>
                <a:latin typeface="Times New Roman" panose="02020603050405020304" pitchFamily="18" charset="0"/>
                <a:cs typeface="Times New Roman" panose="02020603050405020304" pitchFamily="18" charset="0"/>
              </a:rPr>
              <a:t>. </a:t>
            </a:r>
            <a:br>
              <a:rPr lang="en-US" sz="2800" dirty="0">
                <a:solidFill>
                  <a:schemeClr val="bg1"/>
                </a:solidFill>
                <a:latin typeface="Times New Roman" panose="02020603050405020304" pitchFamily="18" charset="0"/>
                <a:cs typeface="Times New Roman" panose="02020603050405020304" pitchFamily="18" charset="0"/>
              </a:rPr>
            </a:br>
            <a:r>
              <a:rPr lang="en-US" sz="2800" dirty="0">
                <a:solidFill>
                  <a:schemeClr val="bg1"/>
                </a:solidFill>
                <a:latin typeface="Times New Roman" panose="02020603050405020304" pitchFamily="18" charset="0"/>
                <a:cs typeface="Times New Roman" panose="02020603050405020304" pitchFamily="18" charset="0"/>
              </a:rPr>
              <a:t> </a:t>
            </a:r>
            <a:r>
              <a:rPr lang="az-Latn-AZ" sz="2800" dirty="0">
                <a:solidFill>
                  <a:schemeClr val="bg1"/>
                </a:solidFill>
                <a:latin typeface="Times New Roman" panose="02020603050405020304" pitchFamily="18" charset="0"/>
                <a:cs typeface="Times New Roman" panose="02020603050405020304" pitchFamily="18" charset="0"/>
              </a:rPr>
              <a:t>*</a:t>
            </a:r>
            <a:r>
              <a:rPr lang="en-US" sz="2800" dirty="0" err="1">
                <a:solidFill>
                  <a:schemeClr val="bg1"/>
                </a:solidFill>
                <a:latin typeface="Times New Roman" panose="02020603050405020304" pitchFamily="18" charset="0"/>
                <a:cs typeface="Times New Roman" panose="02020603050405020304" pitchFamily="18" charset="0"/>
              </a:rPr>
              <a:t>Həmçinin</a:t>
            </a:r>
            <a:r>
              <a:rPr lang="en-US" sz="2800" dirty="0">
                <a:solidFill>
                  <a:schemeClr val="bg1"/>
                </a:solidFill>
                <a:latin typeface="Times New Roman" panose="02020603050405020304" pitchFamily="18" charset="0"/>
                <a:cs typeface="Times New Roman" panose="02020603050405020304" pitchFamily="18" charset="0"/>
              </a:rPr>
              <a:t>, 51, 53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55 </a:t>
            </a:r>
            <a:r>
              <a:rPr lang="en-US" sz="2800" dirty="0" err="1">
                <a:solidFill>
                  <a:schemeClr val="bg1"/>
                </a:solidFill>
                <a:latin typeface="Times New Roman" panose="02020603050405020304" pitchFamily="18" charset="0"/>
                <a:cs typeface="Times New Roman" panose="02020603050405020304" pitchFamily="18" charset="0"/>
              </a:rPr>
              <a:t>kimi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orta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diapazonlu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nömrələr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ortasında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tapılacaq</a:t>
            </a:r>
            <a:r>
              <a:rPr lang="en-US" sz="2800" dirty="0">
                <a:solidFill>
                  <a:schemeClr val="bg1"/>
                </a:solidFill>
                <a:latin typeface="Times New Roman" panose="02020603050405020304" pitchFamily="18" charset="0"/>
                <a:cs typeface="Times New Roman" panose="02020603050405020304" pitchFamily="18" charset="0"/>
              </a:rPr>
              <a:t>.</a:t>
            </a:r>
            <a:br>
              <a:rPr lang="en-US" sz="2800" dirty="0">
                <a:solidFill>
                  <a:schemeClr val="bg1"/>
                </a:solidFill>
                <a:latin typeface="Times New Roman" panose="02020603050405020304" pitchFamily="18" charset="0"/>
                <a:cs typeface="Times New Roman" panose="02020603050405020304" pitchFamily="18" charset="0"/>
              </a:rPr>
            </a:br>
            <a:r>
              <a:rPr lang="en-US" sz="2800" dirty="0">
                <a:solidFill>
                  <a:schemeClr val="bg1"/>
                </a:solidFill>
                <a:latin typeface="Times New Roman" panose="02020603050405020304" pitchFamily="18" charset="0"/>
                <a:cs typeface="Times New Roman" panose="02020603050405020304" pitchFamily="18" charset="0"/>
              </a:rPr>
              <a:t> </a:t>
            </a:r>
          </a:p>
          <a:p>
            <a:r>
              <a:rPr lang="en-US" sz="2800" dirty="0" err="1">
                <a:solidFill>
                  <a:schemeClr val="bg1"/>
                </a:solidFill>
                <a:latin typeface="Times New Roman" panose="02020603050405020304" pitchFamily="18" charset="0"/>
                <a:cs typeface="Times New Roman" panose="02020603050405020304" pitchFamily="18" charset="0"/>
              </a:rPr>
              <a:t>Tutaq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a:t>
            </a:r>
            <a:r>
              <a:rPr lang="en-US" sz="2800" dirty="0">
                <a:solidFill>
                  <a:schemeClr val="bg1"/>
                </a:solidFill>
                <a:latin typeface="Times New Roman" panose="02020603050405020304" pitchFamily="18" charset="0"/>
                <a:cs typeface="Times New Roman" panose="02020603050405020304" pitchFamily="18" charset="0"/>
              </a:rPr>
              <a:t>, biz 75 </a:t>
            </a:r>
            <a:r>
              <a:rPr lang="en-US" sz="2800" dirty="0" err="1">
                <a:solidFill>
                  <a:schemeClr val="bg1"/>
                </a:solidFill>
                <a:latin typeface="Times New Roman" panose="02020603050405020304" pitchFamily="18" charset="0"/>
                <a:cs typeface="Times New Roman" panose="02020603050405020304" pitchFamily="18" charset="0"/>
              </a:rPr>
              <a:t>rəqəminin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indeksini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tapmaq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istəyirik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bəzi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riyazi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hesablamalardan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edərək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ədədin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yaxın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indeks</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diapazonunu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asanlıqla</a:t>
            </a:r>
            <a:r>
              <a:rPr lang="en-US" sz="2800" dirty="0">
                <a:solidFill>
                  <a:schemeClr val="bg1"/>
                </a:solidFill>
                <a:latin typeface="Times New Roman" panose="02020603050405020304" pitchFamily="18" charset="0"/>
                <a:cs typeface="Times New Roman" panose="02020603050405020304" pitchFamily="18" charset="0"/>
              </a:rPr>
              <a:t> tapa </a:t>
            </a:r>
            <a:r>
              <a:rPr lang="en-US" sz="2800" dirty="0" err="1">
                <a:solidFill>
                  <a:schemeClr val="bg1"/>
                </a:solidFill>
                <a:latin typeface="Times New Roman" panose="02020603050405020304" pitchFamily="18" charset="0"/>
                <a:cs typeface="Times New Roman" panose="02020603050405020304" pitchFamily="18" charset="0"/>
              </a:rPr>
              <a:t>bilərik</a:t>
            </a:r>
            <a:r>
              <a:rPr lang="en-US" sz="2800" dirty="0">
                <a:solidFill>
                  <a:schemeClr val="bg1"/>
                </a:solidFill>
                <a:latin typeface="Times New Roman" panose="02020603050405020304" pitchFamily="18" charset="0"/>
                <a:cs typeface="Times New Roman" panose="02020603050405020304" pitchFamily="18" charset="0"/>
              </a:rPr>
              <a:t>. </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63000"/>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520747" y="390316"/>
            <a:ext cx="2443298" cy="830997"/>
          </a:xfrm>
          <a:prstGeom prst="rect">
            <a:avLst/>
          </a:prstGeom>
        </p:spPr>
        <p:txBody>
          <a:bodyPr wrap="none">
            <a:spAutoFit/>
          </a:bodyPr>
          <a:lstStyle/>
          <a:p>
            <a:r>
              <a:rPr lang="ru-RU" sz="4800" dirty="0" err="1" smtClean="0">
                <a:solidFill>
                  <a:schemeClr val="bg1"/>
                </a:solidFill>
                <a:latin typeface="Times New Roman" panose="02020603050405020304" pitchFamily="18" charset="0"/>
                <a:cs typeface="Times New Roman" panose="02020603050405020304" pitchFamily="18" charset="0"/>
              </a:rPr>
              <a:t>Alqoritm</a:t>
            </a:r>
            <a:endParaRPr lang="ru-RU" sz="4800" dirty="0">
              <a:solidFill>
                <a:schemeClr val="bg1"/>
              </a:solidFill>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520747" y="1487979"/>
            <a:ext cx="17371468" cy="2554545"/>
          </a:xfrm>
          <a:prstGeom prst="rect">
            <a:avLst/>
          </a:prstGeom>
        </p:spPr>
        <p:txBody>
          <a:bodyPr wrap="square">
            <a:spAutoFit/>
          </a:bodyPr>
          <a:lstStyle/>
          <a:p>
            <a:r>
              <a:rPr lang="ru-RU" sz="3200" dirty="0" err="1">
                <a:solidFill>
                  <a:schemeClr val="bg1"/>
                </a:solidFill>
                <a:latin typeface="Times New Roman" panose="02020603050405020304" pitchFamily="18" charset="0"/>
                <a:cs typeface="Times New Roman" panose="02020603050405020304" pitchFamily="18" charset="0"/>
              </a:rPr>
              <a:t>Addım</a:t>
            </a:r>
            <a:r>
              <a:rPr lang="ru-RU" sz="3200" dirty="0">
                <a:solidFill>
                  <a:schemeClr val="bg1"/>
                </a:solidFill>
                <a:latin typeface="Times New Roman" panose="02020603050405020304" pitchFamily="18" charset="0"/>
                <a:cs typeface="Times New Roman" panose="02020603050405020304" pitchFamily="18" charset="0"/>
              </a:rPr>
              <a:t> 1: </a:t>
            </a:r>
            <a:r>
              <a:rPr lang="ru-RU" sz="3200" dirty="0" err="1">
                <a:solidFill>
                  <a:schemeClr val="bg1"/>
                </a:solidFill>
                <a:latin typeface="Times New Roman" panose="02020603050405020304" pitchFamily="18" charset="0"/>
                <a:cs typeface="Times New Roman" panose="02020603050405020304" pitchFamily="18" charset="0"/>
              </a:rPr>
              <a:t>Döngüdə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zond</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mövqeyi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düsturundan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istifadə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edərək</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pos</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dəyərini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hesablayın</a:t>
            </a:r>
            <a:r>
              <a:rPr lang="ru-RU" sz="3200" dirty="0">
                <a:solidFill>
                  <a:schemeClr val="bg1"/>
                </a:solidFill>
                <a:latin typeface="Times New Roman" panose="02020603050405020304" pitchFamily="18" charset="0"/>
                <a:cs typeface="Times New Roman" panose="02020603050405020304" pitchFamily="18" charset="0"/>
              </a:rPr>
              <a:t>.</a:t>
            </a:r>
          </a:p>
          <a:p>
            <a:r>
              <a:rPr lang="ru-RU" sz="3200" dirty="0" err="1">
                <a:solidFill>
                  <a:schemeClr val="bg1"/>
                </a:solidFill>
                <a:latin typeface="Times New Roman" panose="02020603050405020304" pitchFamily="18" charset="0"/>
                <a:cs typeface="Times New Roman" panose="02020603050405020304" pitchFamily="18" charset="0"/>
              </a:rPr>
              <a:t>Addım</a:t>
            </a:r>
            <a:r>
              <a:rPr lang="ru-RU" sz="3200" dirty="0">
                <a:solidFill>
                  <a:schemeClr val="bg1"/>
                </a:solidFill>
                <a:latin typeface="Times New Roman" panose="02020603050405020304" pitchFamily="18" charset="0"/>
                <a:cs typeface="Times New Roman" panose="02020603050405020304" pitchFamily="18" charset="0"/>
              </a:rPr>
              <a:t> 2: </a:t>
            </a:r>
            <a:r>
              <a:rPr lang="ru-RU" sz="3200" dirty="0" err="1">
                <a:solidFill>
                  <a:schemeClr val="bg1"/>
                </a:solidFill>
                <a:latin typeface="Times New Roman" panose="02020603050405020304" pitchFamily="18" charset="0"/>
                <a:cs typeface="Times New Roman" panose="02020603050405020304" pitchFamily="18" charset="0"/>
              </a:rPr>
              <a:t>Əgər</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uyğunluqdursa</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elementin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indeksini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qaytarın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və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çıxın</a:t>
            </a:r>
            <a:r>
              <a:rPr lang="ru-RU" sz="3200" dirty="0">
                <a:solidFill>
                  <a:schemeClr val="bg1"/>
                </a:solidFill>
                <a:latin typeface="Times New Roman" panose="02020603050405020304" pitchFamily="18" charset="0"/>
                <a:cs typeface="Times New Roman" panose="02020603050405020304" pitchFamily="18" charset="0"/>
              </a:rPr>
              <a:t>.</a:t>
            </a:r>
          </a:p>
          <a:p>
            <a:r>
              <a:rPr lang="ru-RU" sz="3200" dirty="0" err="1">
                <a:solidFill>
                  <a:schemeClr val="bg1"/>
                </a:solidFill>
                <a:latin typeface="Times New Roman" panose="02020603050405020304" pitchFamily="18" charset="0"/>
                <a:cs typeface="Times New Roman" panose="02020603050405020304" pitchFamily="18" charset="0"/>
              </a:rPr>
              <a:t>Addım</a:t>
            </a:r>
            <a:r>
              <a:rPr lang="ru-RU" sz="3200" dirty="0">
                <a:solidFill>
                  <a:schemeClr val="bg1"/>
                </a:solidFill>
                <a:latin typeface="Times New Roman" panose="02020603050405020304" pitchFamily="18" charset="0"/>
                <a:cs typeface="Times New Roman" panose="02020603050405020304" pitchFamily="18" charset="0"/>
              </a:rPr>
              <a:t> 3: </a:t>
            </a:r>
            <a:r>
              <a:rPr lang="ru-RU" sz="3200" dirty="0" err="1">
                <a:solidFill>
                  <a:schemeClr val="bg1"/>
                </a:solidFill>
                <a:latin typeface="Times New Roman" panose="02020603050405020304" pitchFamily="18" charset="0"/>
                <a:cs typeface="Times New Roman" panose="02020603050405020304" pitchFamily="18" charset="0"/>
              </a:rPr>
              <a:t>Əgər</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element</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arr</a:t>
            </a:r>
            <a:r>
              <a:rPr lang="ru-RU" sz="3200" dirty="0">
                <a:solidFill>
                  <a:schemeClr val="bg1"/>
                </a:solidFill>
                <a:latin typeface="Times New Roman" panose="02020603050405020304" pitchFamily="18" charset="0"/>
                <a:cs typeface="Times New Roman" panose="02020603050405020304" pitchFamily="18" charset="0"/>
              </a:rPr>
              <a:t>[</a:t>
            </a:r>
            <a:r>
              <a:rPr lang="ru-RU" sz="3200" dirty="0" err="1">
                <a:solidFill>
                  <a:schemeClr val="bg1"/>
                </a:solidFill>
                <a:latin typeface="Times New Roman" panose="02020603050405020304" pitchFamily="18" charset="0"/>
                <a:cs typeface="Times New Roman" panose="02020603050405020304" pitchFamily="18" charset="0"/>
              </a:rPr>
              <a:t>pos</a:t>
            </a:r>
            <a:r>
              <a:rPr lang="ru-RU" sz="3200" dirty="0">
                <a:solidFill>
                  <a:schemeClr val="bg1"/>
                </a:solidFill>
                <a:latin typeface="Times New Roman" panose="02020603050405020304" pitchFamily="18" charset="0"/>
                <a:cs typeface="Times New Roman" panose="02020603050405020304" pitchFamily="18" charset="0"/>
              </a:rPr>
              <a:t>]-</a:t>
            </a:r>
            <a:r>
              <a:rPr lang="ru-RU" sz="3200" dirty="0" err="1">
                <a:solidFill>
                  <a:schemeClr val="bg1"/>
                </a:solidFill>
                <a:latin typeface="Times New Roman" panose="02020603050405020304" pitchFamily="18" charset="0"/>
                <a:cs typeface="Times New Roman" panose="02020603050405020304" pitchFamily="18" charset="0"/>
              </a:rPr>
              <a:t>dan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azdırsa</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sol</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alt</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massivin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zond</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mövqeyini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hesablayın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Əks</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halda</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eyni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şeyi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sağ</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alt</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massivdə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hesablayın</a:t>
            </a:r>
            <a:r>
              <a:rPr lang="ru-RU" sz="3200" dirty="0">
                <a:solidFill>
                  <a:schemeClr val="bg1"/>
                </a:solidFill>
                <a:latin typeface="Times New Roman" panose="02020603050405020304" pitchFamily="18" charset="0"/>
                <a:cs typeface="Times New Roman" panose="02020603050405020304" pitchFamily="18" charset="0"/>
              </a:rPr>
              <a:t>.</a:t>
            </a:r>
          </a:p>
          <a:p>
            <a:r>
              <a:rPr lang="ru-RU" sz="3200" dirty="0" err="1">
                <a:solidFill>
                  <a:schemeClr val="bg1"/>
                </a:solidFill>
                <a:latin typeface="Times New Roman" panose="02020603050405020304" pitchFamily="18" charset="0"/>
                <a:cs typeface="Times New Roman" panose="02020603050405020304" pitchFamily="18" charset="0"/>
              </a:rPr>
              <a:t>Addım</a:t>
            </a:r>
            <a:r>
              <a:rPr lang="ru-RU" sz="3200" dirty="0">
                <a:solidFill>
                  <a:schemeClr val="bg1"/>
                </a:solidFill>
                <a:latin typeface="Times New Roman" panose="02020603050405020304" pitchFamily="18" charset="0"/>
                <a:cs typeface="Times New Roman" panose="02020603050405020304" pitchFamily="18" charset="0"/>
              </a:rPr>
              <a:t> 4: </a:t>
            </a:r>
            <a:r>
              <a:rPr lang="ru-RU" sz="3200" dirty="0" err="1">
                <a:solidFill>
                  <a:schemeClr val="bg1"/>
                </a:solidFill>
                <a:latin typeface="Times New Roman" panose="02020603050405020304" pitchFamily="18" charset="0"/>
                <a:cs typeface="Times New Roman" panose="02020603050405020304" pitchFamily="18" charset="0"/>
              </a:rPr>
              <a:t>Uyğunluq</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tapılana</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və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ya</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alt</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massiv</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sıfıra</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endirilənə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qədər</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təkrarlayın</a:t>
            </a:r>
            <a:r>
              <a:rPr lang="ru-RU" sz="3200" dirty="0">
                <a:solidFill>
                  <a:schemeClr val="bg1"/>
                </a:solidFill>
                <a:latin typeface="Times New Roman" panose="02020603050405020304" pitchFamily="18" charset="0"/>
                <a:cs typeface="Times New Roman" panose="02020603050405020304" pitchFamily="18" charset="0"/>
              </a:rPr>
              <a:t>.</a:t>
            </a:r>
          </a:p>
        </p:txBody>
      </p:sp>
      <p:sp>
        <p:nvSpPr>
          <p:cNvPr id="4" name="Прямоугольник 3"/>
          <p:cNvSpPr/>
          <p:nvPr/>
        </p:nvSpPr>
        <p:spPr>
          <a:xfrm>
            <a:off x="520747" y="4455384"/>
            <a:ext cx="9144000" cy="4955203"/>
          </a:xfrm>
          <a:prstGeom prst="rect">
            <a:avLst/>
          </a:prstGeom>
        </p:spPr>
        <p:txBody>
          <a:bodyPr>
            <a:spAutoFit/>
          </a:bodyPr>
          <a:lstStyle/>
          <a:p>
            <a:r>
              <a:rPr lang="en-US" sz="3200" b="1" dirty="0" err="1">
                <a:solidFill>
                  <a:schemeClr val="bg1"/>
                </a:solidFill>
                <a:latin typeface="Times New Roman" panose="02020603050405020304" pitchFamily="18" charset="0"/>
                <a:cs typeface="Times New Roman" panose="02020603050405020304" pitchFamily="18" charset="0"/>
              </a:rPr>
              <a:t>Zamanın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mürəkkəbliyi</a:t>
            </a:r>
            <a:endParaRPr lang="en-US" sz="3200" b="1" dirty="0">
              <a:solidFill>
                <a:schemeClr val="bg1"/>
              </a:solidFill>
              <a:latin typeface="Times New Roman" panose="02020603050405020304" pitchFamily="18" charset="0"/>
              <a:cs typeface="Times New Roman" panose="02020603050405020304" pitchFamily="18" charset="0"/>
            </a:endParaRPr>
          </a:p>
          <a:p>
            <a:r>
              <a:rPr lang="en-US" sz="2800" dirty="0" err="1">
                <a:solidFill>
                  <a:schemeClr val="bg1"/>
                </a:solidFill>
                <a:latin typeface="Times New Roman" panose="02020603050405020304" pitchFamily="18" charset="0"/>
                <a:cs typeface="Times New Roman" panose="02020603050405020304" pitchFamily="18" charset="0"/>
              </a:rPr>
              <a:t>interpolyasiya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vaxt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mürəkkəbliyi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halda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asılıdır</a:t>
            </a:r>
            <a:r>
              <a:rPr lang="en-US" sz="2800" dirty="0">
                <a:solidFill>
                  <a:schemeClr val="bg1"/>
                </a:solidFill>
                <a:latin typeface="Times New Roman" panose="02020603050405020304" pitchFamily="18" charset="0"/>
                <a:cs typeface="Times New Roman" panose="02020603050405020304" pitchFamily="18" charset="0"/>
              </a:rPr>
              <a:t>  : </a:t>
            </a:r>
            <a:endParaRPr lang="az-Latn-AZ"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giriş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çeşidlənib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vahiddirsə</a:t>
            </a:r>
            <a:r>
              <a:rPr lang="en-US" sz="2800" dirty="0">
                <a:solidFill>
                  <a:schemeClr val="bg1"/>
                </a:solidFill>
                <a:latin typeface="Times New Roman" panose="02020603050405020304" pitchFamily="18" charset="0"/>
                <a:cs typeface="Times New Roman" panose="02020603050405020304" pitchFamily="18" charset="0"/>
              </a:rPr>
              <a:t>, Zaman </a:t>
            </a:r>
            <a:r>
              <a:rPr lang="en-US" sz="2800" dirty="0" err="1">
                <a:solidFill>
                  <a:schemeClr val="bg1"/>
                </a:solidFill>
                <a:latin typeface="Times New Roman" panose="02020603050405020304" pitchFamily="18" charset="0"/>
                <a:cs typeface="Times New Roman" panose="02020603050405020304" pitchFamily="18" charset="0"/>
              </a:rPr>
              <a:t>Mürəkkəbliyi</a:t>
            </a:r>
            <a:r>
              <a:rPr lang="en-US" sz="2800"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O(log(</a:t>
            </a:r>
            <a:r>
              <a:rPr lang="en-US" sz="2800" b="1" dirty="0" err="1">
                <a:solidFill>
                  <a:schemeClr val="bg1"/>
                </a:solidFill>
                <a:latin typeface="Times New Roman" panose="02020603050405020304" pitchFamily="18" charset="0"/>
                <a:cs typeface="Times New Roman" panose="02020603050405020304" pitchFamily="18" charset="0"/>
              </a:rPr>
              <a:t>logn</a:t>
            </a: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olacaq</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Burada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jurnalın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əsası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smtClean="0">
                <a:solidFill>
                  <a:schemeClr val="bg1"/>
                </a:solidFill>
                <a:latin typeface="Times New Roman" panose="02020603050405020304" pitchFamily="18" charset="0"/>
                <a:cs typeface="Times New Roman" panose="02020603050405020304" pitchFamily="18" charset="0"/>
              </a:rPr>
              <a:t>2-di</a:t>
            </a:r>
            <a:r>
              <a:rPr lang="az-Latn-AZ" sz="2800" dirty="0" smtClean="0">
                <a:solidFill>
                  <a:schemeClr val="bg1"/>
                </a:solidFill>
                <a:latin typeface="Times New Roman" panose="02020603050405020304" pitchFamily="18" charset="0"/>
                <a:cs typeface="Times New Roman" panose="02020603050405020304" pitchFamily="18" charset="0"/>
              </a:rPr>
              <a:t>r</a:t>
            </a:r>
          </a:p>
          <a:p>
            <a:pPr marL="457200" indent="-457200">
              <a:buFont typeface="Arial" panose="020B0604020202020204" pitchFamily="34" charset="0"/>
              <a:buChar char="•"/>
            </a:pP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Əgər</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verilmiş</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giriş</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massivi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çeşidlənibsə</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və</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qeyri-bərabərdirsə</a:t>
            </a:r>
            <a:r>
              <a:rPr lang="en-US" sz="2800" b="1" dirty="0">
                <a:solidFill>
                  <a:schemeClr val="bg1"/>
                </a:solidFill>
                <a:latin typeface="Times New Roman" panose="02020603050405020304" pitchFamily="18" charset="0"/>
                <a:cs typeface="Times New Roman" panose="02020603050405020304" pitchFamily="18" charset="0"/>
              </a:rPr>
              <a:t>, Zaman </a:t>
            </a:r>
            <a:r>
              <a:rPr lang="en-US" sz="2800" b="1" dirty="0" err="1">
                <a:solidFill>
                  <a:schemeClr val="bg1"/>
                </a:solidFill>
                <a:latin typeface="Times New Roman" panose="02020603050405020304" pitchFamily="18" charset="0"/>
                <a:cs typeface="Times New Roman" panose="02020603050405020304" pitchFamily="18" charset="0"/>
              </a:rPr>
              <a:t>Mürəkkəbliyi</a:t>
            </a:r>
            <a:r>
              <a:rPr lang="en-US" sz="2800" b="1" dirty="0">
                <a:solidFill>
                  <a:schemeClr val="bg1"/>
                </a:solidFill>
                <a:latin typeface="Times New Roman" panose="02020603050405020304" pitchFamily="18" charset="0"/>
                <a:cs typeface="Times New Roman" panose="02020603050405020304" pitchFamily="18" charset="0"/>
              </a:rPr>
              <a:t> O(n)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olacaq</a:t>
            </a:r>
            <a:r>
              <a:rPr lang="en-US" sz="2800" dirty="0">
                <a:solidFill>
                  <a:schemeClr val="bg1"/>
                </a:solidFill>
                <a:latin typeface="Times New Roman" panose="02020603050405020304" pitchFamily="18" charset="0"/>
                <a:cs typeface="Times New Roman" panose="02020603050405020304" pitchFamily="18" charset="0"/>
              </a:rPr>
              <a:t> .</a:t>
            </a:r>
          </a:p>
          <a:p>
            <a:endParaRPr lang="en-US" sz="2800" dirty="0">
              <a:solidFill>
                <a:schemeClr val="bg1"/>
              </a:solidFill>
              <a:latin typeface="Times New Roman" panose="02020603050405020304" pitchFamily="18" charset="0"/>
              <a:cs typeface="Times New Roman" panose="02020603050405020304" pitchFamily="18" charset="0"/>
            </a:endParaRPr>
          </a:p>
          <a:p>
            <a:r>
              <a:rPr lang="az-Latn-AZ" sz="3200" b="1" dirty="0" smtClean="0">
                <a:solidFill>
                  <a:schemeClr val="bg1"/>
                </a:solidFill>
                <a:latin typeface="Times New Roman" panose="02020603050405020304" pitchFamily="18" charset="0"/>
                <a:cs typeface="Times New Roman" panose="02020603050405020304" pitchFamily="18" charset="0"/>
              </a:rPr>
              <a:t>Data</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mürəkkəbli</a:t>
            </a:r>
            <a:r>
              <a:rPr lang="az-Latn-AZ" sz="3200" b="1" dirty="0" smtClean="0">
                <a:solidFill>
                  <a:schemeClr val="bg1"/>
                </a:solidFill>
                <a:latin typeface="Times New Roman" panose="02020603050405020304" pitchFamily="18" charset="0"/>
                <a:cs typeface="Times New Roman" panose="02020603050405020304" pitchFamily="18" charset="0"/>
              </a:rPr>
              <a:t>yi</a:t>
            </a:r>
            <a:endParaRPr lang="en-US" sz="3200" b="1" dirty="0">
              <a:solidFill>
                <a:schemeClr val="bg1"/>
              </a:solidFill>
              <a:latin typeface="Times New Roman" panose="02020603050405020304" pitchFamily="18" charset="0"/>
              <a:cs typeface="Times New Roman" panose="02020603050405020304" pitchFamily="18" charset="0"/>
            </a:endParaRPr>
          </a:p>
          <a:p>
            <a:r>
              <a:rPr lang="en-US" sz="2800" b="1" dirty="0">
                <a:solidFill>
                  <a:schemeClr val="bg1"/>
                </a:solidFill>
                <a:latin typeface="Times New Roman" panose="02020603050405020304" pitchFamily="18" charset="0"/>
                <a:cs typeface="Times New Roman" panose="02020603050405020304" pitchFamily="18" charset="0"/>
              </a:rPr>
              <a:t>O(1):</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İnterpolyasiya</a:t>
            </a:r>
            <a:r>
              <a:rPr lang="en-US" sz="2800" dirty="0">
                <a:solidFill>
                  <a:schemeClr val="bg1"/>
                </a:solidFill>
                <a:latin typeface="Times New Roman" panose="02020603050405020304" pitchFamily="18" charset="0"/>
                <a:cs typeface="Times New Roman" panose="02020603050405020304" pitchFamily="18" charset="0"/>
              </a:rPr>
              <a:t>  </a:t>
            </a:r>
            <a:r>
              <a:rPr lang="en-US" sz="2800" u="sng" dirty="0" err="1">
                <a:solidFill>
                  <a:schemeClr val="bg1"/>
                </a:solidFill>
                <a:latin typeface="Times New Roman" panose="02020603050405020304" pitchFamily="18" charset="0"/>
                <a:cs typeface="Times New Roman" panose="02020603050405020304" pitchFamily="18" charset="0"/>
              </a:rPr>
              <a:t>Axtarış</a:t>
            </a:r>
            <a:r>
              <a:rPr lang="en-US" sz="2800" u="sng" dirty="0">
                <a:solidFill>
                  <a:schemeClr val="bg1"/>
                </a:solidFill>
                <a:latin typeface="Times New Roman" panose="02020603050405020304" pitchFamily="18" charset="0"/>
                <a:cs typeface="Times New Roman" panose="02020603050405020304" pitchFamily="18" charset="0"/>
              </a:rPr>
              <a:t> </a:t>
            </a:r>
            <a:r>
              <a:rPr lang="en-US" sz="2800" u="sng" dirty="0" err="1">
                <a:solidFill>
                  <a:schemeClr val="bg1"/>
                </a:solidFill>
                <a:latin typeface="Times New Roman" panose="02020603050405020304" pitchFamily="18" charset="0"/>
                <a:cs typeface="Times New Roman" panose="02020603050405020304" pitchFamily="18" charset="0"/>
              </a:rPr>
              <a:t>Alqoritmində</a:t>
            </a:r>
            <a:r>
              <a:rPr lang="en-US" sz="2800" dirty="0">
                <a:solidFill>
                  <a:schemeClr val="bg1"/>
                </a:solidFill>
                <a:latin typeface="Times New Roman" panose="02020603050405020304" pitchFamily="18" charset="0"/>
                <a:cs typeface="Times New Roman" panose="02020603050405020304" pitchFamily="18" charset="0"/>
              </a:rPr>
              <a:t> biz </a:t>
            </a:r>
            <a:r>
              <a:rPr lang="en-US" sz="2800" dirty="0" err="1">
                <a:solidFill>
                  <a:schemeClr val="bg1"/>
                </a:solidFill>
                <a:latin typeface="Times New Roman" panose="02020603050405020304" pitchFamily="18" charset="0"/>
                <a:cs typeface="Times New Roman" panose="02020603050405020304" pitchFamily="18" charset="0"/>
              </a:rPr>
              <a:t>heç</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əlavə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boşluq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yaratmırıq</a:t>
            </a:r>
            <a:r>
              <a:rPr lang="en-US" sz="2800" dirty="0">
                <a:solidFill>
                  <a:schemeClr val="bg1"/>
                </a:solidFill>
                <a:latin typeface="Times New Roman" panose="02020603050405020304" pitchFamily="18" charset="0"/>
                <a:cs typeface="Times New Roman" panose="02020603050405020304" pitchFamily="18" charset="0"/>
              </a:rPr>
              <a:t>.</a:t>
            </a:r>
            <a:r>
              <a:rPr lang="az-Latn-AZ"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Beləliklə</a:t>
            </a:r>
            <a:r>
              <a:rPr lang="en-US" sz="2800" dirty="0">
                <a:solidFill>
                  <a:schemeClr val="bg1"/>
                </a:solidFill>
                <a:latin typeface="Times New Roman" panose="02020603050405020304" pitchFamily="18" charset="0"/>
                <a:cs typeface="Times New Roman" panose="02020603050405020304" pitchFamily="18" charset="0"/>
              </a:rPr>
              <a:t>, Zaman </a:t>
            </a:r>
            <a:r>
              <a:rPr lang="en-US" sz="2800" dirty="0" err="1">
                <a:solidFill>
                  <a:schemeClr val="bg1"/>
                </a:solidFill>
                <a:latin typeface="Times New Roman" panose="02020603050405020304" pitchFamily="18" charset="0"/>
                <a:cs typeface="Times New Roman" panose="02020603050405020304" pitchFamily="18" charset="0"/>
              </a:rPr>
              <a:t>Mürəkkəbliyi</a:t>
            </a:r>
            <a:r>
              <a:rPr lang="en-US" sz="2800" dirty="0">
                <a:solidFill>
                  <a:schemeClr val="bg1"/>
                </a:solidFill>
                <a:latin typeface="Times New Roman" panose="02020603050405020304" pitchFamily="18" charset="0"/>
                <a:cs typeface="Times New Roman" panose="02020603050405020304" pitchFamily="18" charset="0"/>
              </a:rPr>
              <a:t> O(1)-dir.</a:t>
            </a:r>
            <a:endParaRPr lang="az-Latn-AZ" sz="2800" dirty="0">
              <a:solidFill>
                <a:schemeClr val="bg1"/>
              </a:solidFill>
              <a:latin typeface="Times New Roman" panose="02020603050405020304" pitchFamily="18" charset="0"/>
              <a:cs typeface="Times New Roman" panose="02020603050405020304" pitchFamily="18" charset="0"/>
            </a:endParaRPr>
          </a:p>
        </p:txBody>
      </p:sp>
      <p:sp>
        <p:nvSpPr>
          <p:cNvPr id="13" name="Google Shape;733;p34"/>
          <p:cNvSpPr/>
          <p:nvPr/>
        </p:nvSpPr>
        <p:spPr>
          <a:xfrm>
            <a:off x="11115730" y="5630507"/>
            <a:ext cx="2572974" cy="2481845"/>
          </a:xfrm>
          <a:custGeom>
            <a:avLst/>
            <a:gdLst/>
            <a:ahLst/>
            <a:cxnLst/>
            <a:rect l="l" t="t" r="r" b="b"/>
            <a:pathLst>
              <a:path w="1237926" h="1223999" extrusionOk="0">
                <a:moveTo>
                  <a:pt x="0" y="0"/>
                </a:moveTo>
                <a:lnTo>
                  <a:pt x="1237926" y="0"/>
                </a:lnTo>
                <a:lnTo>
                  <a:pt x="1237926" y="1223999"/>
                </a:lnTo>
                <a:lnTo>
                  <a:pt x="0" y="1223999"/>
                </a:lnTo>
                <a:lnTo>
                  <a:pt x="0" y="0"/>
                </a:lnTo>
                <a:close/>
              </a:path>
            </a:pathLst>
          </a:custGeom>
          <a:blipFill rotWithShape="1">
            <a:blip r:embed="rId3">
              <a:alphaModFix/>
            </a:blip>
            <a:stretch>
              <a:fillRect/>
            </a:stretch>
          </a:blipFill>
          <a:ln>
            <a:noFill/>
          </a:ln>
        </p:spPr>
      </p:sp>
    </p:spTree>
    <p:extLst>
      <p:ext uri="{BB962C8B-B14F-4D97-AF65-F5344CB8AC3E}">
        <p14:creationId xmlns:p14="http://schemas.microsoft.com/office/powerpoint/2010/main" val="3028111414"/>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pic>
        <p:nvPicPr>
          <p:cNvPr id="18" name="Рисунок 17"/>
          <p:cNvPicPr>
            <a:picLocks noChangeAspect="1"/>
          </p:cNvPicPr>
          <p:nvPr/>
        </p:nvPicPr>
        <p:blipFill rotWithShape="1">
          <a:blip r:embed="rId3">
            <a:extLst>
              <a:ext uri="{28A0092B-C50C-407E-A947-70E740481C1C}">
                <a14:useLocalDpi xmlns:a14="http://schemas.microsoft.com/office/drawing/2010/main" val="0"/>
              </a:ext>
            </a:extLst>
          </a:blip>
          <a:srcRect l="33470" t="17497" r="14142" b="13614"/>
          <a:stretch/>
        </p:blipFill>
        <p:spPr>
          <a:xfrm>
            <a:off x="354841" y="906187"/>
            <a:ext cx="10216287" cy="7487187"/>
          </a:xfrm>
          <a:prstGeom prst="rect">
            <a:avLst/>
          </a:prstGeom>
        </p:spPr>
      </p:pic>
      <p:sp>
        <p:nvSpPr>
          <p:cNvPr id="2" name="Прямоугольник 1"/>
          <p:cNvSpPr/>
          <p:nvPr/>
        </p:nvSpPr>
        <p:spPr>
          <a:xfrm>
            <a:off x="11191164" y="734431"/>
            <a:ext cx="6796585" cy="3539430"/>
          </a:xfrm>
          <a:prstGeom prst="rect">
            <a:avLst/>
          </a:prstGeom>
        </p:spPr>
        <p:txBody>
          <a:bodyPr wrap="square">
            <a:spAutoFit/>
          </a:bodyPr>
          <a:lstStyle/>
          <a:p>
            <a:pPr algn="r"/>
            <a:r>
              <a:rPr lang="en-US" sz="3200" b="1" dirty="0" err="1">
                <a:solidFill>
                  <a:schemeClr val="bg1"/>
                </a:solidFill>
                <a:latin typeface="Times New Roman" panose="02020603050405020304" pitchFamily="18" charset="0"/>
                <a:cs typeface="Times New Roman" panose="02020603050405020304" pitchFamily="18" charset="0"/>
              </a:rPr>
              <a:t>Binar</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axtarışın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interpolyasiya</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axtarışından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üstünlüyü</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nədir</a:t>
            </a:r>
            <a:r>
              <a:rPr lang="en-US" sz="3200" b="1" dirty="0">
                <a:solidFill>
                  <a:schemeClr val="bg1"/>
                </a:solidFill>
                <a:latin typeface="Times New Roman" panose="02020603050405020304" pitchFamily="18" charset="0"/>
                <a:cs typeface="Times New Roman" panose="02020603050405020304" pitchFamily="18" charset="0"/>
              </a:rPr>
              <a:t>?</a:t>
            </a:r>
          </a:p>
          <a:p>
            <a:pPr algn="r"/>
            <a:r>
              <a:rPr lang="en-US" sz="3200" dirty="0" err="1">
                <a:solidFill>
                  <a:schemeClr val="bg1"/>
                </a:solidFill>
                <a:latin typeface="Times New Roman" panose="02020603050405020304" pitchFamily="18" charset="0"/>
                <a:cs typeface="Times New Roman" panose="02020603050405020304" pitchFamily="18" charset="0"/>
              </a:rPr>
              <a:t>İnterpolyasiya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Axtarışdan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İkili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Axtarışın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bir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əhəmiyyətli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üstünlüyü</a:t>
            </a:r>
            <a:r>
              <a:rPr lang="en-US" sz="3200" dirty="0">
                <a:solidFill>
                  <a:schemeClr val="bg1"/>
                </a:solidFill>
                <a:latin typeface="Times New Roman" panose="02020603050405020304" pitchFamily="18" charset="0"/>
                <a:cs typeface="Times New Roman" panose="02020603050405020304" pitchFamily="18" charset="0"/>
              </a:rPr>
              <a:t> var. </a:t>
            </a:r>
            <a:r>
              <a:rPr lang="en-US" sz="3200" dirty="0" err="1">
                <a:solidFill>
                  <a:schemeClr val="bg1"/>
                </a:solidFill>
                <a:latin typeface="Times New Roman" panose="02020603050405020304" pitchFamily="18" charset="0"/>
                <a:cs typeface="Times New Roman" panose="02020603050405020304" pitchFamily="18" charset="0"/>
              </a:rPr>
              <a:t>İkili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massivin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qeyri-bərabər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qiymətlərində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yaxşı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daha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tez</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işləyir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İnterpolyasiya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Axtarışı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isə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bunu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etmir</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11095630" y="5047123"/>
            <a:ext cx="7192370" cy="3539430"/>
          </a:xfrm>
          <a:prstGeom prst="rect">
            <a:avLst/>
          </a:prstGeom>
        </p:spPr>
        <p:txBody>
          <a:bodyPr wrap="square">
            <a:spAutoFit/>
          </a:bodyPr>
          <a:lstStyle/>
          <a:p>
            <a:pPr algn="r"/>
            <a:r>
              <a:rPr lang="en-US" sz="2800" b="1" dirty="0" err="1">
                <a:solidFill>
                  <a:schemeClr val="bg1"/>
                </a:solidFill>
                <a:latin typeface="Times New Roman" panose="02020603050405020304" pitchFamily="18" charset="0"/>
                <a:cs typeface="Times New Roman" panose="02020603050405020304" pitchFamily="18" charset="0"/>
              </a:rPr>
              <a:t>İnterpolyasiya</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Axtarış</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Alqoritminin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Məhdudiyyətləri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hansılardır</a:t>
            </a:r>
            <a:r>
              <a:rPr lang="en-US" sz="2800" b="1" dirty="0">
                <a:solidFill>
                  <a:schemeClr val="bg1"/>
                </a:solidFill>
                <a:latin typeface="Times New Roman" panose="02020603050405020304" pitchFamily="18" charset="0"/>
                <a:cs typeface="Times New Roman" panose="02020603050405020304" pitchFamily="18" charset="0"/>
              </a:rPr>
              <a:t>?</a:t>
            </a:r>
            <a:endParaRPr lang="az-Latn-AZ" sz="2800" b="1" dirty="0">
              <a:solidFill>
                <a:schemeClr val="bg1"/>
              </a:solidFill>
              <a:latin typeface="Times New Roman" panose="02020603050405020304" pitchFamily="18" charset="0"/>
              <a:cs typeface="Times New Roman" panose="02020603050405020304" pitchFamily="18" charset="0"/>
            </a:endParaRPr>
          </a:p>
          <a:p>
            <a:pPr algn="r"/>
            <a:r>
              <a:rPr lang="en-US" sz="2800" dirty="0" err="1">
                <a:solidFill>
                  <a:schemeClr val="bg1"/>
                </a:solidFill>
                <a:latin typeface="Times New Roman" panose="02020603050405020304" pitchFamily="18" charset="0"/>
                <a:cs typeface="Times New Roman" panose="02020603050405020304" pitchFamily="18" charset="0"/>
              </a:rPr>
              <a:t>İnterpolyasiya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Axtarış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Alqoritminin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əhəmiyyətli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çatışmazlıqlarından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onun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uyğunsuzluğudur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Həmişə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yaxşı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performans</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göstərmir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qeyri-bərabər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qiymətlərində</a:t>
            </a:r>
            <a:r>
              <a:rPr lang="en-US" sz="2800" dirty="0">
                <a:solidFill>
                  <a:schemeClr val="bg1"/>
                </a:solidFill>
                <a:latin typeface="Times New Roman" panose="02020603050405020304" pitchFamily="18" charset="0"/>
                <a:cs typeface="Times New Roman" panose="02020603050405020304" pitchFamily="18" charset="0"/>
              </a:rPr>
              <a:t> O(n) Zaman </a:t>
            </a:r>
            <a:r>
              <a:rPr lang="en-US" sz="2800" dirty="0" err="1">
                <a:solidFill>
                  <a:schemeClr val="bg1"/>
                </a:solidFill>
                <a:latin typeface="Times New Roman" panose="02020603050405020304" pitchFamily="18" charset="0"/>
                <a:cs typeface="Times New Roman" panose="02020603050405020304" pitchFamily="18" charset="0"/>
              </a:rPr>
              <a:t>mürəkkəbliyinə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gedə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bilər</a:t>
            </a:r>
            <a:r>
              <a:rPr lang="en-US" sz="2800" dirty="0">
                <a:solidFill>
                  <a:schemeClr val="bg1"/>
                </a:solidFill>
                <a:latin typeface="Times New Roman" panose="02020603050405020304" pitchFamily="18" charset="0"/>
                <a:cs typeface="Times New Roman" panose="02020603050405020304" pitchFamily="18" charset="0"/>
              </a:rPr>
              <a:t>.</a:t>
            </a:r>
            <a:endParaRPr lang="az-Latn-AZ"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342697"/>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384625" y="369134"/>
            <a:ext cx="4903907" cy="1153970"/>
          </a:xfrm>
          <a:prstGeom prst="rect">
            <a:avLst/>
          </a:prstGeom>
        </p:spPr>
        <p:txBody>
          <a:bodyPr wrap="none">
            <a:spAutoFit/>
          </a:bodyPr>
          <a:lstStyle/>
          <a:p>
            <a:pPr marL="228600">
              <a:lnSpc>
                <a:spcPct val="107000"/>
              </a:lnSpc>
              <a:spcAft>
                <a:spcPts val="800"/>
              </a:spcAft>
            </a:pPr>
            <a:r>
              <a:rPr lang="az-Latn-AZ" sz="6600" dirty="0">
                <a:solidFill>
                  <a:schemeClr val="bg1"/>
                </a:solidFill>
                <a:latin typeface="Josefin Sans SemiBold" panose="020B0604020202020204" charset="0"/>
                <a:ea typeface="Calibri" panose="020F0502020204030204" pitchFamily="34" charset="0"/>
                <a:cs typeface="Times New Roman" panose="02020603050405020304" pitchFamily="18" charset="0"/>
              </a:rPr>
              <a:t>Bubble Sort</a:t>
            </a:r>
            <a:endParaRPr lang="ru-RU" sz="6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Прямоугольник 2"/>
          <p:cNvSpPr/>
          <p:nvPr/>
        </p:nvSpPr>
        <p:spPr>
          <a:xfrm>
            <a:off x="384625" y="2028088"/>
            <a:ext cx="17589476" cy="1014380"/>
          </a:xfrm>
          <a:prstGeom prst="rect">
            <a:avLst/>
          </a:prstGeom>
        </p:spPr>
        <p:txBody>
          <a:bodyPr wrap="square">
            <a:spAutoFit/>
          </a:bodyPr>
          <a:lstStyle/>
          <a:p>
            <a:pPr marL="228600">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Bubble Sort, səhv qaydada olduqda qonşu elementləri dəfələrlə dəyişdirərək işləyən ən sadə çeşidləmə alqoritmidir. Bu alqoritm böyük məlumat dəstləri üçün uyğun deyil, çünki orta və ən pis vaxt mürəkkəbliyi olduqca yüksəkdir.</a:t>
            </a:r>
            <a:endParaRPr lang="ru-RU"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Прямоугольник 3"/>
          <p:cNvSpPr/>
          <p:nvPr/>
        </p:nvSpPr>
        <p:spPr>
          <a:xfrm>
            <a:off x="384625" y="3547452"/>
            <a:ext cx="17493942" cy="1980799"/>
          </a:xfrm>
          <a:prstGeom prst="rect">
            <a:avLst/>
          </a:prstGeom>
        </p:spPr>
        <p:txBody>
          <a:bodyPr wrap="square">
            <a:spAutoFit/>
          </a:bodyPr>
          <a:lstStyle/>
          <a:p>
            <a:pPr marL="228600">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Beləliklə, əvvəlcə ən böyük element ən sağ ucuna keçir. </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Bu proses daha sonra ikinci ən böyük olanı tapmaq və yerləşdirmək üçün davam edir və s.məlumatlar sıralanana qədər.</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Bubble çeşidlənməsi necə işləyir?</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Aşağıdakı illüstrasiya ilə bubble çeşidləmə işini başa düşək:</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Прямоугольник 4"/>
          <p:cNvSpPr/>
          <p:nvPr/>
        </p:nvSpPr>
        <p:spPr>
          <a:xfrm>
            <a:off x="384625" y="6033235"/>
            <a:ext cx="7285417" cy="2243243"/>
          </a:xfrm>
          <a:prstGeom prst="rect">
            <a:avLst/>
          </a:prstGeom>
        </p:spPr>
        <p:txBody>
          <a:bodyPr wrap="square">
            <a:spAutoFit/>
          </a:bodyPr>
          <a:lstStyle/>
          <a:p>
            <a:pPr indent="228600" algn="just" fontAlgn="base"/>
            <a:r>
              <a:rPr lang="az-Latn-AZ" sz="2800" b="1"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Input:</a:t>
            </a:r>
            <a:r>
              <a:rPr lang="az-Latn-AZ"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arr[] = {6, 3, 0, 5}</a:t>
            </a:r>
            <a:endParaRPr lang="ru-RU"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228600">
              <a:lnSpc>
                <a:spcPct val="107000"/>
              </a:lnSpc>
              <a:spcAft>
                <a:spcPts val="800"/>
              </a:spcAft>
            </a:pPr>
            <a:r>
              <a:rPr lang="az-Latn-AZ"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İlk keçid: </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Ən böyük element düzgün mövqeyinə, yəni serialın sonuna yerləşdirilir.</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Рисунок 13"/>
          <p:cNvPicPr/>
          <p:nvPr/>
        </p:nvPicPr>
        <p:blipFill rotWithShape="1">
          <a:blip r:embed="rId3">
            <a:extLst>
              <a:ext uri="{28A0092B-C50C-407E-A947-70E740481C1C}">
                <a14:useLocalDpi xmlns:a14="http://schemas.microsoft.com/office/drawing/2010/main" val="0"/>
              </a:ext>
            </a:extLst>
          </a:blip>
          <a:srcRect b="9116"/>
          <a:stretch/>
        </p:blipFill>
        <p:spPr>
          <a:xfrm>
            <a:off x="8625384" y="5528251"/>
            <a:ext cx="8898341" cy="4202602"/>
          </a:xfrm>
          <a:prstGeom prst="rect">
            <a:avLst/>
          </a:prstGeom>
        </p:spPr>
      </p:pic>
    </p:spTree>
    <p:extLst>
      <p:ext uri="{BB962C8B-B14F-4D97-AF65-F5344CB8AC3E}">
        <p14:creationId xmlns:p14="http://schemas.microsoft.com/office/powerpoint/2010/main" val="2865632462"/>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150126" y="339060"/>
            <a:ext cx="9144000" cy="1085875"/>
          </a:xfrm>
          <a:prstGeom prst="rect">
            <a:avLst/>
          </a:prstGeom>
        </p:spPr>
        <p:txBody>
          <a:bodyPr>
            <a:spAutoFit/>
          </a:bodyPr>
          <a:lstStyle/>
          <a:p>
            <a:pPr marL="228600">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İkinci keçid: </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İkinci ən böyük elementi düzgün yerə qoyun.</a:t>
            </a:r>
            <a:endParaRPr lang="ru-RU"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Рисунок 10"/>
          <p:cNvPicPr/>
          <p:nvPr/>
        </p:nvPicPr>
        <p:blipFill rotWithShape="1">
          <a:blip r:embed="rId3">
            <a:extLst>
              <a:ext uri="{28A0092B-C50C-407E-A947-70E740481C1C}">
                <a14:useLocalDpi xmlns:a14="http://schemas.microsoft.com/office/drawing/2010/main" val="0"/>
              </a:ext>
            </a:extLst>
          </a:blip>
          <a:srcRect b="8879"/>
          <a:stretch/>
        </p:blipFill>
        <p:spPr>
          <a:xfrm>
            <a:off x="9103057" y="339060"/>
            <a:ext cx="8079474" cy="3386779"/>
          </a:xfrm>
          <a:prstGeom prst="rect">
            <a:avLst/>
          </a:prstGeom>
        </p:spPr>
      </p:pic>
      <p:sp>
        <p:nvSpPr>
          <p:cNvPr id="3" name="Прямоугольник 2"/>
          <p:cNvSpPr/>
          <p:nvPr/>
        </p:nvSpPr>
        <p:spPr>
          <a:xfrm>
            <a:off x="150126" y="3725839"/>
            <a:ext cx="9144000" cy="1116972"/>
          </a:xfrm>
          <a:prstGeom prst="rect">
            <a:avLst/>
          </a:prstGeom>
        </p:spPr>
        <p:txBody>
          <a:bodyPr>
            <a:spAutoFit/>
          </a:bodyPr>
          <a:lstStyle/>
          <a:p>
            <a:pPr marL="228600">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Üçüncü keçid:</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Qalan iki elementi düzgün mövqelərinə qoyun.</a:t>
            </a:r>
            <a:endParaRPr lang="ru-RU"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Рисунок 12"/>
          <p:cNvPicPr/>
          <p:nvPr/>
        </p:nvPicPr>
        <p:blipFill rotWithShape="1">
          <a:blip r:embed="rId4">
            <a:extLst>
              <a:ext uri="{28A0092B-C50C-407E-A947-70E740481C1C}">
                <a14:useLocalDpi xmlns:a14="http://schemas.microsoft.com/office/drawing/2010/main" val="0"/>
              </a:ext>
            </a:extLst>
          </a:blip>
          <a:srcRect b="11812"/>
          <a:stretch/>
        </p:blipFill>
        <p:spPr>
          <a:xfrm>
            <a:off x="9103057" y="3725839"/>
            <a:ext cx="8079474" cy="3349384"/>
          </a:xfrm>
          <a:prstGeom prst="rect">
            <a:avLst/>
          </a:prstGeom>
        </p:spPr>
      </p:pic>
      <p:sp>
        <p:nvSpPr>
          <p:cNvPr id="4" name="Прямоугольник 3"/>
          <p:cNvSpPr/>
          <p:nvPr/>
        </p:nvSpPr>
        <p:spPr>
          <a:xfrm>
            <a:off x="150126" y="7872625"/>
            <a:ext cx="9144000" cy="1351267"/>
          </a:xfrm>
          <a:prstGeom prst="rect">
            <a:avLst/>
          </a:prstGeom>
        </p:spPr>
        <p:txBody>
          <a:bodyPr>
            <a:spAutoFit/>
          </a:bodyPr>
          <a:lstStyle/>
          <a:p>
            <a:pPr marL="228600">
              <a:lnSpc>
                <a:spcPct val="107000"/>
              </a:lnSpc>
              <a:spcAft>
                <a:spcPts val="800"/>
              </a:spcAft>
            </a:pPr>
            <a:r>
              <a:rPr lang="az-Latn-AZ" sz="3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Keçidlərin ümumi sayı: n-1</a:t>
            </a:r>
            <a:endParaRPr lang="ru-RU" sz="3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az-Latn-AZ" sz="3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Müqayisələrin ümumi sayı: n*(n-1) / 2</a:t>
            </a:r>
            <a:endParaRPr lang="ru-RU"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Прямоугольник 4"/>
          <p:cNvSpPr/>
          <p:nvPr/>
        </p:nvSpPr>
        <p:spPr>
          <a:xfrm>
            <a:off x="9444251" y="7713594"/>
            <a:ext cx="9144000" cy="2039148"/>
          </a:xfrm>
          <a:prstGeom prst="rect">
            <a:avLst/>
          </a:prstGeom>
        </p:spPr>
        <p:txBody>
          <a:bodyPr>
            <a:spAutoFit/>
          </a:bodyPr>
          <a:lstStyle/>
          <a:p>
            <a:pPr>
              <a:lnSpc>
                <a:spcPct val="107000"/>
              </a:lnSpc>
            </a:pPr>
            <a:r>
              <a:rPr lang="en-US" sz="4000" b="1"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Output</a:t>
            </a:r>
            <a:endPar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6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Sorted array: </a:t>
            </a:r>
            <a:endPar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6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11 12 22 25 34 64 90 </a:t>
            </a:r>
            <a:endParaRPr lang="ru-RU"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0762442"/>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Прямоугольник 1"/>
              <p:cNvSpPr/>
              <p:nvPr/>
            </p:nvSpPr>
            <p:spPr>
              <a:xfrm>
                <a:off x="327546" y="349929"/>
                <a:ext cx="9144000" cy="1944187"/>
              </a:xfrm>
              <a:prstGeom prst="rect">
                <a:avLst/>
              </a:prstGeom>
            </p:spPr>
            <p:txBody>
              <a:bodyPr>
                <a:spAutoFit/>
              </a:bodyPr>
              <a:lstStyle/>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b="1" spc="1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Bubble </a:t>
                </a:r>
                <a:r>
                  <a:rPr lang="en-US" sz="3200" b="1" spc="10" dirty="0" err="1"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çeşidlənməsi</a:t>
                </a:r>
                <a:r>
                  <a:rPr lang="en-US" sz="3200" b="1" spc="1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spc="10" dirty="0" err="1"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mürəkkəbliyi</a:t>
                </a:r>
                <a:r>
                  <a:rPr lang="en-US" sz="3200" b="1" spc="1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spc="10" dirty="0" err="1"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təhlili</a:t>
                </a:r>
                <a:r>
                  <a:rPr lang="en-US" sz="3200" spc="1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Zaman </a:t>
                </a:r>
                <a:r>
                  <a:rPr lang="en-US" sz="32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mürəkkəbliyi</a:t>
                </a:r>
                <a:r>
                  <a:rPr lang="en-US" sz="32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O (</a:t>
                </a:r>
                <a14:m>
                  <m:oMath xmlns:m="http://schemas.openxmlformats.org/officeDocument/2006/math">
                    <m:sSup>
                      <m:sSupPr>
                        <m:ctrlPr>
                          <a:rPr lang="ru-RU" sz="3200" i="1" spc="1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ru-RU" sz="3200" i="1" spc="1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p>
                        <m:r>
                          <a:rPr lang="en-US" sz="3200" i="1" spc="1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US" sz="3200" spc="1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8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3200" spc="1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Data mürəkkəbliyi </a:t>
                </a:r>
                <a:r>
                  <a:rPr lang="en-US" sz="3200" spc="1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O (1)</a:t>
                </a:r>
                <a:endParaRPr lang="ru-RU"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2" name="Прямоугольник 1"/>
              <p:cNvSpPr>
                <a:spLocks noRot="1" noChangeAspect="1" noMove="1" noResize="1" noEditPoints="1" noAdjustHandles="1" noChangeArrowheads="1" noChangeShapeType="1" noTextEdit="1"/>
              </p:cNvSpPr>
              <p:nvPr/>
            </p:nvSpPr>
            <p:spPr>
              <a:xfrm>
                <a:off x="327546" y="349929"/>
                <a:ext cx="9144000" cy="1944187"/>
              </a:xfrm>
              <a:prstGeom prst="rect">
                <a:avLst/>
              </a:prstGeom>
              <a:blipFill rotWithShape="0">
                <a:blip r:embed="rId3"/>
                <a:stretch>
                  <a:fillRect l="-1733" t="-4389" b="-4075"/>
                </a:stretch>
              </a:blipFill>
            </p:spPr>
            <p:txBody>
              <a:bodyPr/>
              <a:lstStyle/>
              <a:p>
                <a:r>
                  <a:rPr lang="ru-RU">
                    <a:noFill/>
                  </a:rPr>
                  <a:t> </a:t>
                </a:r>
              </a:p>
            </p:txBody>
          </p:sp>
        </mc:Fallback>
      </mc:AlternateContent>
      <p:sp>
        <p:nvSpPr>
          <p:cNvPr id="3" name="Прямоугольник 2"/>
          <p:cNvSpPr/>
          <p:nvPr/>
        </p:nvSpPr>
        <p:spPr>
          <a:xfrm>
            <a:off x="327546" y="2839380"/>
            <a:ext cx="5331909" cy="593304"/>
          </a:xfrm>
          <a:prstGeom prst="rect">
            <a:avLst/>
          </a:prstGeom>
        </p:spPr>
        <p:txBody>
          <a:bodyPr wrap="none">
            <a:spAutoFit/>
          </a:bodyPr>
          <a:lstStyle/>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Bubble </a:t>
            </a:r>
            <a:r>
              <a:rPr lang="en-US" sz="32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çeşidləmə</a:t>
            </a:r>
            <a:r>
              <a:rPr lang="en-US" sz="32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üstünlükləri</a:t>
            </a:r>
            <a:r>
              <a:rPr lang="en-US" sz="32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Прямоугольник 3"/>
          <p:cNvSpPr/>
          <p:nvPr/>
        </p:nvSpPr>
        <p:spPr>
          <a:xfrm>
            <a:off x="327546" y="3639039"/>
            <a:ext cx="17264418" cy="1680588"/>
          </a:xfrm>
          <a:prstGeom prst="rect">
            <a:avLst/>
          </a:prstGeom>
        </p:spPr>
        <p:txBody>
          <a:bodyPr wrap="square">
            <a:spAutoFit/>
          </a:bodyPr>
          <a:lstStyle/>
          <a:p>
            <a:pPr marL="457200" indent="-457200" fontAlgn="base">
              <a:lnSpc>
                <a:spcPct val="107000"/>
              </a:lnSpc>
              <a:spcAft>
                <a:spcPts val="75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Bubble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çeşidlənməsi</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anlamaq</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və</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həyata</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keçirmək</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asandır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fontAlgn="base">
              <a:lnSpc>
                <a:spcPct val="107000"/>
              </a:lnSpc>
              <a:spcAft>
                <a:spcPts val="75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Bunun</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üçün</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əlavə</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yaddaş</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sahəsi</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tələb</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olunmur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fontAlgn="base">
              <a:lnSpc>
                <a:spcPct val="107000"/>
              </a:lnSpc>
              <a:spcAft>
                <a:spcPts val="75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Sabit</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bir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çeşidləmə</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alqoritmidir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yəni</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eyni</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açar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dəyəri</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olan</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elementlər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sıralanmış</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çıxışda</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nisbi</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sıralarını</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saxlayır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Прямоугольник 4"/>
              <p:cNvSpPr/>
              <p:nvPr/>
            </p:nvSpPr>
            <p:spPr>
              <a:xfrm>
                <a:off x="327546" y="5816607"/>
                <a:ext cx="16882281" cy="2668551"/>
              </a:xfrm>
              <a:prstGeom prst="rect">
                <a:avLst/>
              </a:prstGeom>
            </p:spPr>
            <p:txBody>
              <a:bodyPr wrap="square">
                <a:spAutoFit/>
              </a:bodyPr>
              <a:lstStyle/>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spc="1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Bubble </a:t>
                </a:r>
                <a:r>
                  <a:rPr lang="en-US" sz="32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çeşidlənməsinin</a:t>
                </a:r>
                <a:r>
                  <a:rPr lang="en-US" sz="32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dezavantajları</a:t>
                </a:r>
                <a:r>
                  <a:rPr lang="en-US" sz="32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fontAlgn="base">
                  <a:lnSpc>
                    <a:spcPct val="107000"/>
                  </a:lnSpc>
                  <a:spcAft>
                    <a:spcPts val="75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Bubble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çeşidlənməsi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o (</a:t>
                </a:r>
                <a14:m>
                  <m:oMath xmlns:m="http://schemas.openxmlformats.org/officeDocument/2006/math">
                    <m:sSup>
                      <m:sSupPr>
                        <m:ctrlPr>
                          <a:rPr lang="ru-RU" sz="2800" i="1" spc="1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ru-RU" sz="2800" i="1" spc="1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p>
                        <m:r>
                          <a:rPr lang="en-US" sz="2800" i="1" spc="1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zaman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mürəkkəbliyinə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malikdir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böyük</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məlumat</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dəstləri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üçün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çox</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yavaş</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olur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fontAlgn="base">
                  <a:lnSpc>
                    <a:spcPct val="107000"/>
                  </a:lnSpc>
                  <a:spcAft>
                    <a:spcPts val="75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Bubble Sort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müqayisəyə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əsaslanan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çeşidləmə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alqoritmidir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yəni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giriş</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məlumat</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dəstindəki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elementlərin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nisbi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sırasını</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müəyyən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etmək</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üçün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müqayisə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operatoru</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tələb</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olunur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Müəyyən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hallarda</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alqoritmin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effektivliyini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məhdudlaşdıra</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bilər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5" name="Прямоугольник 4"/>
              <p:cNvSpPr>
                <a:spLocks noRot="1" noChangeAspect="1" noMove="1" noResize="1" noEditPoints="1" noAdjustHandles="1" noChangeArrowheads="1" noChangeShapeType="1" noTextEdit="1"/>
              </p:cNvSpPr>
              <p:nvPr/>
            </p:nvSpPr>
            <p:spPr>
              <a:xfrm>
                <a:off x="327546" y="5816607"/>
                <a:ext cx="16882281" cy="2668551"/>
              </a:xfrm>
              <a:prstGeom prst="rect">
                <a:avLst/>
              </a:prstGeom>
              <a:blipFill rotWithShape="0">
                <a:blip r:embed="rId4"/>
                <a:stretch>
                  <a:fillRect l="-939" t="-3196" r="-181" b="-4338"/>
                </a:stretch>
              </a:blipFill>
            </p:spPr>
            <p:txBody>
              <a:bodyPr/>
              <a:lstStyle/>
              <a:p>
                <a:r>
                  <a:rPr lang="ru-RU">
                    <a:noFill/>
                  </a:rPr>
                  <a:t> </a:t>
                </a:r>
              </a:p>
            </p:txBody>
          </p:sp>
        </mc:Fallback>
      </mc:AlternateContent>
      <p:sp>
        <p:nvSpPr>
          <p:cNvPr id="14" name="Google Shape;733;p34"/>
          <p:cNvSpPr/>
          <p:nvPr/>
        </p:nvSpPr>
        <p:spPr>
          <a:xfrm>
            <a:off x="9164101" y="452423"/>
            <a:ext cx="2804986" cy="2689635"/>
          </a:xfrm>
          <a:custGeom>
            <a:avLst/>
            <a:gdLst/>
            <a:ahLst/>
            <a:cxnLst/>
            <a:rect l="l" t="t" r="r" b="b"/>
            <a:pathLst>
              <a:path w="1237926" h="1223999" extrusionOk="0">
                <a:moveTo>
                  <a:pt x="0" y="0"/>
                </a:moveTo>
                <a:lnTo>
                  <a:pt x="1237926" y="0"/>
                </a:lnTo>
                <a:lnTo>
                  <a:pt x="1237926" y="1223999"/>
                </a:lnTo>
                <a:lnTo>
                  <a:pt x="0" y="1223999"/>
                </a:lnTo>
                <a:lnTo>
                  <a:pt x="0" y="0"/>
                </a:lnTo>
                <a:close/>
              </a:path>
            </a:pathLst>
          </a:custGeom>
          <a:blipFill rotWithShape="1">
            <a:blip r:embed="rId5">
              <a:alphaModFix/>
            </a:blip>
            <a:stretch>
              <a:fillRect/>
            </a:stretch>
          </a:blipFill>
          <a:ln>
            <a:noFill/>
          </a:ln>
        </p:spPr>
      </p:sp>
      <p:sp>
        <p:nvSpPr>
          <p:cNvPr id="15" name="Google Shape;722;p34"/>
          <p:cNvSpPr/>
          <p:nvPr/>
        </p:nvSpPr>
        <p:spPr>
          <a:xfrm>
            <a:off x="15910892" y="8485158"/>
            <a:ext cx="1950855" cy="1502158"/>
          </a:xfrm>
          <a:custGeom>
            <a:avLst/>
            <a:gdLst/>
            <a:ahLst/>
            <a:cxnLst/>
            <a:rect l="l" t="t" r="r" b="b"/>
            <a:pathLst>
              <a:path w="1950855" h="1502158" extrusionOk="0">
                <a:moveTo>
                  <a:pt x="0" y="0"/>
                </a:moveTo>
                <a:lnTo>
                  <a:pt x="1950856" y="0"/>
                </a:lnTo>
                <a:lnTo>
                  <a:pt x="1950856" y="1502158"/>
                </a:lnTo>
                <a:lnTo>
                  <a:pt x="0" y="1502158"/>
                </a:lnTo>
                <a:lnTo>
                  <a:pt x="0" y="0"/>
                </a:lnTo>
                <a:close/>
              </a:path>
            </a:pathLst>
          </a:custGeom>
          <a:blipFill rotWithShape="1">
            <a:blip r:embed="rId6">
              <a:alphaModFix/>
            </a:blip>
            <a:stretch>
              <a:fillRect/>
            </a:stretch>
          </a:blipFill>
          <a:ln>
            <a:noFill/>
          </a:ln>
        </p:spPr>
      </p:sp>
    </p:spTree>
    <p:extLst>
      <p:ext uri="{BB962C8B-B14F-4D97-AF65-F5344CB8AC3E}">
        <p14:creationId xmlns:p14="http://schemas.microsoft.com/office/powerpoint/2010/main" val="1905910761"/>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510683" y="499498"/>
            <a:ext cx="5080237" cy="1015663"/>
          </a:xfrm>
          <a:prstGeom prst="rect">
            <a:avLst/>
          </a:prstGeom>
        </p:spPr>
        <p:txBody>
          <a:bodyPr wrap="none">
            <a:spAutoFit/>
          </a:bodyPr>
          <a:lstStyle/>
          <a:p>
            <a:r>
              <a:rPr lang="en-US" sz="6000" dirty="0">
                <a:solidFill>
                  <a:schemeClr val="bg1"/>
                </a:solidFill>
                <a:latin typeface="Josefin Sans SemiBold" panose="020B0604020202020204" charset="0"/>
              </a:rPr>
              <a:t>Insertion Sort </a:t>
            </a:r>
            <a:endParaRPr lang="ru-RU" sz="6000" dirty="0">
              <a:solidFill>
                <a:schemeClr val="bg1"/>
              </a:solidFill>
            </a:endParaRPr>
          </a:p>
        </p:txBody>
      </p:sp>
      <p:sp>
        <p:nvSpPr>
          <p:cNvPr id="3" name="Прямоугольник 2"/>
          <p:cNvSpPr/>
          <p:nvPr/>
        </p:nvSpPr>
        <p:spPr>
          <a:xfrm>
            <a:off x="313899" y="1738019"/>
            <a:ext cx="10904562" cy="4832092"/>
          </a:xfrm>
          <a:prstGeom prst="rect">
            <a:avLst/>
          </a:prstGeom>
        </p:spPr>
        <p:txBody>
          <a:bodyPr wrap="square">
            <a:spAutoFit/>
          </a:bodyPr>
          <a:lstStyle/>
          <a:p>
            <a:r>
              <a:rPr lang="en-US" sz="2800" dirty="0">
                <a:solidFill>
                  <a:schemeClr val="bg1"/>
                </a:solidFill>
                <a:latin typeface="Times New Roman" panose="02020603050405020304" pitchFamily="18" charset="0"/>
                <a:cs typeface="Times New Roman" panose="02020603050405020304" pitchFamily="18" charset="0"/>
              </a:rPr>
              <a:t>Insertion Sort </a:t>
            </a:r>
            <a:r>
              <a:rPr lang="en-US" sz="2800" dirty="0" err="1">
                <a:solidFill>
                  <a:schemeClr val="bg1"/>
                </a:solidFill>
                <a:latin typeface="Times New Roman" panose="02020603050405020304" pitchFamily="18" charset="0"/>
                <a:cs typeface="Times New Roman" panose="02020603050405020304" pitchFamily="18" charset="0"/>
              </a:rPr>
              <a:t>çeşidləmə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alqoritmlərindən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biridir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onun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əsas</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məqsədi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şəkildə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təşkil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etməkdir</a:t>
            </a:r>
            <a:r>
              <a:rPr lang="en-US" sz="2800" dirty="0">
                <a:solidFill>
                  <a:schemeClr val="bg1"/>
                </a:solidFill>
                <a:latin typeface="Times New Roman" panose="02020603050405020304" pitchFamily="18" charset="0"/>
                <a:cs typeface="Times New Roman" panose="02020603050405020304" pitchFamily="18" charset="0"/>
              </a:rPr>
              <a:t>. Insertion Sort </a:t>
            </a:r>
            <a:r>
              <a:rPr lang="en-US" sz="2800" dirty="0" err="1">
                <a:solidFill>
                  <a:schemeClr val="bg1"/>
                </a:solidFill>
                <a:latin typeface="Times New Roman" panose="02020603050405020304" pitchFamily="18" charset="0"/>
                <a:cs typeface="Times New Roman" panose="02020603050405020304" pitchFamily="18" charset="0"/>
              </a:rPr>
              <a:t>sadə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başa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düşülən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alqoritmdir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lakin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dəstləri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digər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qabaqcıl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alqoritmlərindən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səmərəlidir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Onun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əsas</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prinsipi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elementini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müvafiq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mövqedə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yerləşdirməkdir</a:t>
            </a:r>
            <a:r>
              <a:rPr lang="en-US" sz="2800" dirty="0">
                <a:solidFill>
                  <a:schemeClr val="bg1"/>
                </a:solidFill>
                <a:latin typeface="Times New Roman" panose="02020603050405020304" pitchFamily="18" charset="0"/>
                <a:cs typeface="Times New Roman" panose="02020603050405020304" pitchFamily="18" charset="0"/>
              </a:rPr>
              <a:t>.</a:t>
            </a:r>
          </a:p>
          <a:p>
            <a:r>
              <a:rPr lang="en-US" sz="2800" dirty="0">
                <a:solidFill>
                  <a:schemeClr val="bg1"/>
                </a:solidFill>
                <a:latin typeface="Times New Roman" panose="02020603050405020304" pitchFamily="18" charset="0"/>
                <a:cs typeface="Times New Roman" panose="02020603050405020304" pitchFamily="18" charset="0"/>
              </a:rPr>
              <a:t>C# </a:t>
            </a:r>
            <a:r>
              <a:rPr lang="en-US" sz="2800" dirty="0" err="1">
                <a:solidFill>
                  <a:schemeClr val="bg1"/>
                </a:solidFill>
                <a:latin typeface="Times New Roman" panose="02020603050405020304" pitchFamily="18" charset="0"/>
                <a:cs typeface="Times New Roman" panose="02020603050405020304" pitchFamily="18" charset="0"/>
              </a:rPr>
              <a:t>dilində</a:t>
            </a:r>
            <a:r>
              <a:rPr lang="en-US" sz="2800" dirty="0">
                <a:solidFill>
                  <a:schemeClr val="bg1"/>
                </a:solidFill>
                <a:latin typeface="Times New Roman" panose="02020603050405020304" pitchFamily="18" charset="0"/>
                <a:cs typeface="Times New Roman" panose="02020603050405020304" pitchFamily="18" charset="0"/>
              </a:rPr>
              <a:t> insertion sort (</a:t>
            </a:r>
            <a:r>
              <a:rPr lang="en-US" sz="2800" dirty="0" err="1">
                <a:solidFill>
                  <a:schemeClr val="bg1"/>
                </a:solidFill>
                <a:latin typeface="Times New Roman" panose="02020603050405020304" pitchFamily="18" charset="0"/>
                <a:cs typeface="Times New Roman" panose="02020603050405020304" pitchFamily="18" charset="0"/>
              </a:rPr>
              <a:t>daxil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etmə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sıralama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elementlərini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bir-birinə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əlavə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edərək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sıralayan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sıralama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alqoritmidir</a:t>
            </a:r>
            <a:r>
              <a:rPr lang="en-US" sz="2800" dirty="0">
                <a:solidFill>
                  <a:schemeClr val="bg1"/>
                </a:solidFill>
                <a:latin typeface="Times New Roman" panose="02020603050405020304" pitchFamily="18" charset="0"/>
                <a:cs typeface="Times New Roman" panose="02020603050405020304" pitchFamily="18" charset="0"/>
              </a:rPr>
              <a:t>. Bu </a:t>
            </a:r>
            <a:r>
              <a:rPr lang="en-US" sz="2800" dirty="0" err="1">
                <a:solidFill>
                  <a:schemeClr val="bg1"/>
                </a:solidFill>
                <a:latin typeface="Times New Roman" panose="02020603050405020304" pitchFamily="18" charset="0"/>
                <a:cs typeface="Times New Roman" panose="02020603050405020304" pitchFamily="18" charset="0"/>
              </a:rPr>
              <a:t>alqoritmin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əsas</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prinsipi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başlanğıcından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başlayaraq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yeni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uyğun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yerə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daxil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etməkdir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bu</a:t>
            </a:r>
            <a:r>
              <a:rPr lang="en-US" sz="2800" dirty="0">
                <a:solidFill>
                  <a:schemeClr val="bg1"/>
                </a:solidFill>
                <a:latin typeface="Times New Roman" panose="02020603050405020304" pitchFamily="18" charset="0"/>
                <a:cs typeface="Times New Roman" panose="02020603050405020304" pitchFamily="18" charset="0"/>
              </a:rPr>
              <a:t> da </a:t>
            </a:r>
            <a:r>
              <a:rPr lang="en-US" sz="2800" dirty="0" err="1">
                <a:solidFill>
                  <a:schemeClr val="bg1"/>
                </a:solidFill>
                <a:latin typeface="Times New Roman" panose="02020603050405020304" pitchFamily="18" charset="0"/>
                <a:cs typeface="Times New Roman" panose="02020603050405020304" pitchFamily="18" charset="0"/>
              </a:rPr>
              <a:t>sıralanmış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təsərrüfatlı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şəkildə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genişləndirmək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mənasını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verir</a:t>
            </a:r>
            <a:r>
              <a:rPr lang="en-US"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313899" y="7013687"/>
            <a:ext cx="10563367" cy="2677656"/>
          </a:xfrm>
          <a:prstGeom prst="rect">
            <a:avLst/>
          </a:prstGeom>
        </p:spPr>
        <p:txBody>
          <a:bodyPr wrap="square">
            <a:spAutoFit/>
          </a:bodyPr>
          <a:lstStyle/>
          <a:p>
            <a:r>
              <a:rPr lang="en-US" sz="2800" dirty="0">
                <a:solidFill>
                  <a:schemeClr val="bg1"/>
                </a:solidFill>
                <a:latin typeface="Times New Roman" panose="02020603050405020304" pitchFamily="18" charset="0"/>
                <a:cs typeface="Times New Roman" panose="02020603050405020304" pitchFamily="18" charset="0"/>
              </a:rPr>
              <a:t>Insertion Sort </a:t>
            </a:r>
            <a:r>
              <a:rPr lang="en-US" sz="2800" dirty="0" err="1">
                <a:solidFill>
                  <a:schemeClr val="bg1"/>
                </a:solidFill>
                <a:latin typeface="Times New Roman" panose="02020603050405020304" pitchFamily="18" charset="0"/>
                <a:cs typeface="Times New Roman" panose="02020603050405020304" pitchFamily="18" charset="0"/>
              </a:rPr>
              <a:t>kiçik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dəstləri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nisbətən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sifarişli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məlumatlar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yaxşı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işləyə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çünki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hallarda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digər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sürətli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alqoritmlərinə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nisbətən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əməliyyatları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idarə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bilir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Lakin</a:t>
            </a:r>
            <a:r>
              <a:rPr lang="en-US" sz="2800" dirty="0">
                <a:solidFill>
                  <a:schemeClr val="bg1"/>
                </a:solidFill>
                <a:latin typeface="Times New Roman" panose="02020603050405020304" pitchFamily="18" charset="0"/>
                <a:cs typeface="Times New Roman" panose="02020603050405020304" pitchFamily="18" charset="0"/>
              </a:rPr>
              <a:t> o,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dəstləri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effektiv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deyil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çünki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pis</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halda</a:t>
            </a:r>
            <a:r>
              <a:rPr lang="en-US" sz="2800" dirty="0">
                <a:solidFill>
                  <a:schemeClr val="bg1"/>
                </a:solidFill>
                <a:latin typeface="Times New Roman" panose="02020603050405020304" pitchFamily="18" charset="0"/>
                <a:cs typeface="Times New Roman" panose="02020603050405020304" pitchFamily="18" charset="0"/>
              </a:rPr>
              <a:t> O(n^2) </a:t>
            </a:r>
            <a:r>
              <a:rPr lang="en-US" sz="2800" dirty="0" err="1">
                <a:solidFill>
                  <a:schemeClr val="bg1"/>
                </a:solidFill>
                <a:latin typeface="Times New Roman" panose="02020603050405020304" pitchFamily="18" charset="0"/>
                <a:cs typeface="Times New Roman" panose="02020603050405020304" pitchFamily="18" charset="0"/>
              </a:rPr>
              <a:t>vaxt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mürəkkəbliyinə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malikdir</a:t>
            </a:r>
            <a:r>
              <a:rPr lang="en-US" sz="2800" dirty="0">
                <a:solidFill>
                  <a:schemeClr val="bg1"/>
                </a:solidFill>
                <a:latin typeface="Times New Roman" panose="02020603050405020304" pitchFamily="18" charset="0"/>
                <a:cs typeface="Times New Roman" panose="02020603050405020304" pitchFamily="18" charset="0"/>
              </a:rPr>
              <a:t>. Buna </a:t>
            </a:r>
            <a:r>
              <a:rPr lang="en-US" sz="2800" dirty="0" err="1">
                <a:solidFill>
                  <a:schemeClr val="bg1"/>
                </a:solidFill>
                <a:latin typeface="Times New Roman" panose="02020603050405020304" pitchFamily="18" charset="0"/>
                <a:cs typeface="Times New Roman" panose="02020603050405020304" pitchFamily="18" charset="0"/>
              </a:rPr>
              <a:t>görə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dəstlərinin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çeşidlənməsi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sürətli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alqoritmlərinə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üstünlük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verilir</a:t>
            </a:r>
            <a:r>
              <a:rPr lang="en-US"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5062" y="3754062"/>
            <a:ext cx="6389850" cy="3625092"/>
          </a:xfrm>
          <a:prstGeom prst="rect">
            <a:avLst/>
          </a:prstGeom>
        </p:spPr>
      </p:pic>
    </p:spTree>
    <p:extLst>
      <p:ext uri="{BB962C8B-B14F-4D97-AF65-F5344CB8AC3E}">
        <p14:creationId xmlns:p14="http://schemas.microsoft.com/office/powerpoint/2010/main" val="3232129203"/>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10" name="Title 1">
            <a:extLst>
              <a:ext uri="{FF2B5EF4-FFF2-40B4-BE49-F238E27FC236}">
                <a16:creationId xmlns:a16="http://schemas.microsoft.com/office/drawing/2014/main" xmlns="" id="{94235810-C900-BECE-126A-A229CA7127C1}"/>
              </a:ext>
            </a:extLst>
          </p:cNvPr>
          <p:cNvSpPr txBox="1">
            <a:spLocks/>
          </p:cNvSpPr>
          <p:nvPr/>
        </p:nvSpPr>
        <p:spPr>
          <a:xfrm>
            <a:off x="497004" y="733615"/>
            <a:ext cx="11704093"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b="1" dirty="0" smtClean="0">
                <a:solidFill>
                  <a:schemeClr val="bg1"/>
                </a:solidFill>
                <a:latin typeface="Times New Roman" panose="02020603050405020304" pitchFamily="18" charset="0"/>
                <a:cs typeface="Times New Roman" panose="02020603050405020304" pitchFamily="18" charset="0"/>
              </a:rPr>
              <a:t>Insertion sort </a:t>
            </a:r>
            <a:r>
              <a:rPr lang="en-US" sz="4400" b="1" dirty="0" err="1" smtClean="0">
                <a:solidFill>
                  <a:schemeClr val="bg1"/>
                </a:solidFill>
                <a:latin typeface="Times New Roman" panose="02020603050405020304" pitchFamily="18" charset="0"/>
                <a:cs typeface="Times New Roman" panose="02020603050405020304" pitchFamily="18" charset="0"/>
              </a:rPr>
              <a:t>alqoritmi</a:t>
            </a:r>
            <a:r>
              <a:rPr lang="en-US" sz="4400" b="1" dirty="0" smtClean="0">
                <a:solidFill>
                  <a:schemeClr val="bg1"/>
                </a:solidFill>
                <a:latin typeface="Times New Roman" panose="02020603050405020304" pitchFamily="18" charset="0"/>
                <a:cs typeface="Times New Roman" panose="02020603050405020304" pitchFamily="18" charset="0"/>
              </a:rPr>
              <a:t> </a:t>
            </a:r>
            <a:r>
              <a:rPr lang="en-US" sz="4400" b="1" dirty="0" err="1" smtClean="0">
                <a:solidFill>
                  <a:schemeClr val="bg1"/>
                </a:solidFill>
                <a:latin typeface="Times New Roman" panose="02020603050405020304" pitchFamily="18" charset="0"/>
                <a:cs typeface="Times New Roman" panose="02020603050405020304" pitchFamily="18" charset="0"/>
              </a:rPr>
              <a:t>iki</a:t>
            </a:r>
            <a:r>
              <a:rPr lang="en-US" sz="4400" b="1" dirty="0" smtClean="0">
                <a:solidFill>
                  <a:schemeClr val="bg1"/>
                </a:solidFill>
                <a:latin typeface="Times New Roman" panose="02020603050405020304" pitchFamily="18" charset="0"/>
                <a:cs typeface="Times New Roman" panose="02020603050405020304" pitchFamily="18" charset="0"/>
              </a:rPr>
              <a:t> </a:t>
            </a:r>
            <a:r>
              <a:rPr lang="en-US" sz="4400" b="1" dirty="0" err="1" smtClean="0">
                <a:solidFill>
                  <a:schemeClr val="bg1"/>
                </a:solidFill>
                <a:latin typeface="Times New Roman" panose="02020603050405020304" pitchFamily="18" charset="0"/>
                <a:cs typeface="Times New Roman" panose="02020603050405020304" pitchFamily="18" charset="0"/>
              </a:rPr>
              <a:t>dövrdən</a:t>
            </a:r>
            <a:r>
              <a:rPr lang="en-US" sz="4400" b="1" dirty="0" smtClean="0">
                <a:solidFill>
                  <a:schemeClr val="bg1"/>
                </a:solidFill>
                <a:latin typeface="Times New Roman" panose="02020603050405020304" pitchFamily="18" charset="0"/>
                <a:cs typeface="Times New Roman" panose="02020603050405020304" pitchFamily="18" charset="0"/>
              </a:rPr>
              <a:t> </a:t>
            </a:r>
            <a:r>
              <a:rPr lang="en-US" sz="4400" b="1" dirty="0" err="1" smtClean="0">
                <a:solidFill>
                  <a:schemeClr val="bg1"/>
                </a:solidFill>
                <a:latin typeface="Times New Roman" panose="02020603050405020304" pitchFamily="18" charset="0"/>
                <a:cs typeface="Times New Roman" panose="02020603050405020304" pitchFamily="18" charset="0"/>
              </a:rPr>
              <a:t>ibarət</a:t>
            </a:r>
            <a:r>
              <a:rPr lang="az-Latn-AZ" sz="4400" b="1" dirty="0" smtClean="0">
                <a:solidFill>
                  <a:schemeClr val="bg1"/>
                </a:solidFill>
                <a:latin typeface="Times New Roman" panose="02020603050405020304" pitchFamily="18" charset="0"/>
                <a:cs typeface="Times New Roman" panose="02020603050405020304" pitchFamily="18" charset="0"/>
              </a:rPr>
              <a:t>dir</a:t>
            </a:r>
            <a:r>
              <a:rPr lang="en-US" sz="4400" b="1" dirty="0" smtClean="0">
                <a:solidFill>
                  <a:schemeClr val="bg1"/>
                </a:solidFill>
                <a:latin typeface="Times New Roman" panose="02020603050405020304" pitchFamily="18" charset="0"/>
                <a:cs typeface="Times New Roman" panose="02020603050405020304" pitchFamily="18" charset="0"/>
              </a:rPr>
              <a:t>:</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xmlns="" id="{944B88C8-3BD4-F752-7BC6-F2A4D94C70FF}"/>
              </a:ext>
            </a:extLst>
          </p:cNvPr>
          <p:cNvSpPr txBox="1">
            <a:spLocks/>
          </p:cNvSpPr>
          <p:nvPr/>
        </p:nvSpPr>
        <p:spPr>
          <a:xfrm>
            <a:off x="360528" y="2371536"/>
            <a:ext cx="14242576" cy="761862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US" sz="3200" b="1" dirty="0" err="1" smtClean="0">
                <a:solidFill>
                  <a:schemeClr val="bg1"/>
                </a:solidFill>
                <a:latin typeface="Times New Roman" panose="02020603050405020304" pitchFamily="18" charset="0"/>
                <a:cs typeface="Times New Roman" panose="02020603050405020304" pitchFamily="18" charset="0"/>
              </a:rPr>
              <a:t>Birinci</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dövr</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elementi</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uyğun</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yerə</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köçürmə</a:t>
            </a:r>
            <a:r>
              <a:rPr lang="en-US" sz="3200" b="1" dirty="0" smtClean="0">
                <a:solidFill>
                  <a:schemeClr val="bg1"/>
                </a:solidFill>
                <a:latin typeface="Times New Roman" panose="02020603050405020304" pitchFamily="18" charset="0"/>
                <a:cs typeface="Times New Roman" panose="02020603050405020304" pitchFamily="18" charset="0"/>
              </a:rPr>
              <a:t>):</a:t>
            </a:r>
            <a:r>
              <a:rPr lang="en-US" sz="3200" dirty="0" smtClean="0">
                <a:solidFill>
                  <a:schemeClr val="bg1"/>
                </a:solidFill>
                <a:latin typeface="Times New Roman" panose="02020603050405020304" pitchFamily="18" charset="0"/>
                <a:cs typeface="Times New Roman" panose="02020603050405020304" pitchFamily="18" charset="0"/>
              </a:rPr>
              <a:t> Bu </a:t>
            </a:r>
            <a:r>
              <a:rPr lang="en-US" sz="3200" dirty="0" err="1" smtClean="0">
                <a:solidFill>
                  <a:schemeClr val="bg1"/>
                </a:solidFill>
                <a:latin typeface="Times New Roman" panose="02020603050405020304" pitchFamily="18" charset="0"/>
                <a:cs typeface="Times New Roman" panose="02020603050405020304" pitchFamily="18" charset="0"/>
              </a:rPr>
              <a:t>dövr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siyahının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birinci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elementindən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başlayaraq</a:t>
            </a:r>
            <a:r>
              <a:rPr lang="en-US" sz="3200" dirty="0" smtClean="0">
                <a:solidFill>
                  <a:schemeClr val="bg1"/>
                </a:solidFill>
                <a:latin typeface="Times New Roman" panose="02020603050405020304" pitchFamily="18" charset="0"/>
                <a:cs typeface="Times New Roman" panose="02020603050405020304" pitchFamily="18" charset="0"/>
              </a:rPr>
              <a:t> son </a:t>
            </a:r>
            <a:r>
              <a:rPr lang="en-US" sz="3200" dirty="0" err="1" smtClean="0">
                <a:solidFill>
                  <a:schemeClr val="bg1"/>
                </a:solidFill>
                <a:latin typeface="Times New Roman" panose="02020603050405020304" pitchFamily="18" charset="0"/>
                <a:cs typeface="Times New Roman" panose="02020603050405020304" pitchFamily="18" charset="0"/>
              </a:rPr>
              <a:t>elementə</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qədər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davam</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edir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Hər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bir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addımda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növbəti</a:t>
            </a:r>
            <a:r>
              <a:rPr lang="en-US" sz="3200" dirty="0" smtClean="0">
                <a:solidFill>
                  <a:schemeClr val="bg1"/>
                </a:solidFill>
                <a:latin typeface="Times New Roman" panose="02020603050405020304" pitchFamily="18" charset="0"/>
                <a:cs typeface="Times New Roman" panose="02020603050405020304" pitchFamily="18" charset="0"/>
              </a:rPr>
              <a:t> element </a:t>
            </a:r>
            <a:r>
              <a:rPr lang="en-US" sz="3200" dirty="0" err="1" smtClean="0">
                <a:solidFill>
                  <a:schemeClr val="bg1"/>
                </a:solidFill>
                <a:latin typeface="Times New Roman" panose="02020603050405020304" pitchFamily="18" charset="0"/>
                <a:cs typeface="Times New Roman" panose="02020603050405020304" pitchFamily="18" charset="0"/>
              </a:rPr>
              <a:t>uyğun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yerdə</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yerləşdirmək</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üçün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əvvəki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elementlə</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müqayisə</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edilir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və</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uyğun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pozisiyaya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köçürülür</a:t>
            </a:r>
            <a:r>
              <a:rPr lang="en-US" sz="3200" dirty="0" smtClean="0">
                <a:solidFill>
                  <a:schemeClr val="bg1"/>
                </a:solidFill>
                <a:latin typeface="Times New Roman" panose="02020603050405020304" pitchFamily="18" charset="0"/>
                <a:cs typeface="Times New Roman" panose="02020603050405020304" pitchFamily="18" charset="0"/>
              </a:rPr>
              <a:t>.</a:t>
            </a:r>
          </a:p>
          <a:p>
            <a:pPr>
              <a:buFont typeface="+mj-lt"/>
              <a:buAutoNum type="arabicPeriod"/>
            </a:pPr>
            <a:r>
              <a:rPr lang="en-US" sz="3200" b="1" dirty="0" err="1" smtClean="0">
                <a:solidFill>
                  <a:schemeClr val="bg1"/>
                </a:solidFill>
                <a:latin typeface="Times New Roman" panose="02020603050405020304" pitchFamily="18" charset="0"/>
                <a:cs typeface="Times New Roman" panose="02020603050405020304" pitchFamily="18" charset="0"/>
              </a:rPr>
              <a:t>İkinci</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dövr</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bir</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sonrakı</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elementə</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keçmə</a:t>
            </a:r>
            <a:r>
              <a:rPr lang="en-US" sz="3200" b="1" dirty="0" smtClean="0">
                <a:solidFill>
                  <a:schemeClr val="bg1"/>
                </a:solidFill>
                <a:latin typeface="Times New Roman" panose="02020603050405020304" pitchFamily="18" charset="0"/>
                <a:cs typeface="Times New Roman" panose="02020603050405020304" pitchFamily="18" charset="0"/>
              </a:rPr>
              <a:t>):</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Birinci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dövr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tamamlandıqdan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sonra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siyahının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ikinci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elementindən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başlayaraq</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sonuncu</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elementə</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qədər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birinci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dövr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təkrarlanır</a:t>
            </a:r>
            <a:r>
              <a:rPr lang="en-US" sz="3200" dirty="0" smtClean="0">
                <a:solidFill>
                  <a:schemeClr val="bg1"/>
                </a:solidFill>
                <a:latin typeface="Times New Roman" panose="02020603050405020304" pitchFamily="18" charset="0"/>
                <a:cs typeface="Times New Roman" panose="02020603050405020304" pitchFamily="18" charset="0"/>
              </a:rPr>
              <a:t>. Bu, </a:t>
            </a:r>
            <a:r>
              <a:rPr lang="en-US" sz="3200" dirty="0" err="1" smtClean="0">
                <a:solidFill>
                  <a:schemeClr val="bg1"/>
                </a:solidFill>
                <a:latin typeface="Times New Roman" panose="02020603050405020304" pitchFamily="18" charset="0"/>
                <a:cs typeface="Times New Roman" panose="02020603050405020304" pitchFamily="18" charset="0"/>
              </a:rPr>
              <a:t>sıralanmış</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siyahının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ölçüsünü</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artırır</a:t>
            </a:r>
            <a:r>
              <a:rPr lang="en-US" sz="3200" dirty="0" smtClean="0">
                <a:solidFill>
                  <a:schemeClr val="bg1"/>
                </a:solidFill>
                <a:latin typeface="Times New Roman" panose="02020603050405020304" pitchFamily="18" charset="0"/>
                <a:cs typeface="Times New Roman" panose="02020603050405020304" pitchFamily="18" charset="0"/>
              </a:rPr>
              <a:t>.</a:t>
            </a:r>
          </a:p>
          <a:p>
            <a:r>
              <a:rPr lang="en-US" sz="3200" dirty="0" smtClean="0">
                <a:solidFill>
                  <a:schemeClr val="bg1"/>
                </a:solidFill>
                <a:latin typeface="Times New Roman" panose="02020603050405020304" pitchFamily="18" charset="0"/>
                <a:cs typeface="Times New Roman" panose="02020603050405020304" pitchFamily="18" charset="0"/>
              </a:rPr>
              <a:t>Insertion sort </a:t>
            </a:r>
            <a:r>
              <a:rPr lang="en-US" sz="3200" dirty="0" err="1" smtClean="0">
                <a:solidFill>
                  <a:schemeClr val="bg1"/>
                </a:solidFill>
                <a:latin typeface="Times New Roman" panose="02020603050405020304" pitchFamily="18" charset="0"/>
                <a:cs typeface="Times New Roman" panose="02020603050405020304" pitchFamily="18" charset="0"/>
              </a:rPr>
              <a:t>alqoritmi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çox</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kiçik</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siyahılarda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və</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ya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siyahılar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nisbi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olaraq</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çox</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az</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qarışıq</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olduğu</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halda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effektivdir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Amma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böyük</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siyahılarda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performansı</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daha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aşağı</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olur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çünki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ortalama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vaxt</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müddəti</a:t>
            </a:r>
            <a:r>
              <a:rPr lang="en-US" sz="3200" dirty="0" smtClean="0">
                <a:solidFill>
                  <a:schemeClr val="bg1"/>
                </a:solidFill>
                <a:latin typeface="Times New Roman" panose="02020603050405020304" pitchFamily="18" charset="0"/>
                <a:cs typeface="Times New Roman" panose="02020603050405020304" pitchFamily="18" charset="0"/>
              </a:rPr>
              <a:t> O(n^2) </a:t>
            </a:r>
            <a:r>
              <a:rPr lang="en-US" sz="3200" dirty="0" err="1" smtClean="0">
                <a:solidFill>
                  <a:schemeClr val="bg1"/>
                </a:solidFill>
                <a:latin typeface="Times New Roman" panose="02020603050405020304" pitchFamily="18" charset="0"/>
                <a:cs typeface="Times New Roman" panose="02020603050405020304" pitchFamily="18" charset="0"/>
              </a:rPr>
              <a:t>olur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burada</a:t>
            </a:r>
            <a:r>
              <a:rPr lang="en-US" sz="3200" dirty="0" smtClean="0">
                <a:solidFill>
                  <a:schemeClr val="bg1"/>
                </a:solidFill>
                <a:latin typeface="Times New Roman" panose="02020603050405020304" pitchFamily="18" charset="0"/>
                <a:cs typeface="Times New Roman" panose="02020603050405020304" pitchFamily="18" charset="0"/>
              </a:rPr>
              <a:t> n </a:t>
            </a:r>
            <a:r>
              <a:rPr lang="en-US" sz="3200" dirty="0" err="1" smtClean="0">
                <a:solidFill>
                  <a:schemeClr val="bg1"/>
                </a:solidFill>
                <a:latin typeface="Times New Roman" panose="02020603050405020304" pitchFamily="18" charset="0"/>
                <a:cs typeface="Times New Roman" panose="02020603050405020304" pitchFamily="18" charset="0"/>
              </a:rPr>
              <a:t>siyahının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uzunluğunu</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göstərir</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Başqa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sözlə</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siyahının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uzunluğu</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artıqça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bu</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alqoritmin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işləməsi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daha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çox</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vaxt</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tələb</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edir</a:t>
            </a:r>
            <a:r>
              <a:rPr lang="en-US" sz="3200" dirty="0" smtClean="0">
                <a:solidFill>
                  <a:schemeClr val="bg1"/>
                </a:solidFill>
                <a:latin typeface="Times New Roman" panose="02020603050405020304" pitchFamily="18" charset="0"/>
                <a:cs typeface="Times New Roman" panose="02020603050405020304" pitchFamily="18" charset="0"/>
              </a:rPr>
              <a:t>.</a:t>
            </a:r>
          </a:p>
          <a:p>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12" name="Google Shape;730;p34"/>
          <p:cNvSpPr/>
          <p:nvPr/>
        </p:nvSpPr>
        <p:spPr>
          <a:xfrm>
            <a:off x="15476561" y="7014950"/>
            <a:ext cx="2252397" cy="2798148"/>
          </a:xfrm>
          <a:custGeom>
            <a:avLst/>
            <a:gdLst/>
            <a:ahLst/>
            <a:cxnLst/>
            <a:rect l="l" t="t" r="r" b="b"/>
            <a:pathLst>
              <a:path w="881304" h="1228298" extrusionOk="0">
                <a:moveTo>
                  <a:pt x="0" y="0"/>
                </a:moveTo>
                <a:lnTo>
                  <a:pt x="881303" y="0"/>
                </a:lnTo>
                <a:lnTo>
                  <a:pt x="881303" y="1228298"/>
                </a:lnTo>
                <a:lnTo>
                  <a:pt x="0" y="1228298"/>
                </a:lnTo>
                <a:lnTo>
                  <a:pt x="0" y="0"/>
                </a:lnTo>
                <a:close/>
              </a:path>
            </a:pathLst>
          </a:custGeom>
          <a:blipFill rotWithShape="1">
            <a:blip r:embed="rId3">
              <a:alphaModFix/>
            </a:blip>
            <a:stretch>
              <a:fillRect/>
            </a:stretch>
          </a:blipFill>
          <a:ln>
            <a:noFill/>
          </a:ln>
        </p:spPr>
      </p:sp>
      <p:sp>
        <p:nvSpPr>
          <p:cNvPr id="13" name="Google Shape;722;p34"/>
          <p:cNvSpPr/>
          <p:nvPr/>
        </p:nvSpPr>
        <p:spPr>
          <a:xfrm rot="6592023">
            <a:off x="16047370" y="421540"/>
            <a:ext cx="1950855" cy="1502158"/>
          </a:xfrm>
          <a:custGeom>
            <a:avLst/>
            <a:gdLst/>
            <a:ahLst/>
            <a:cxnLst/>
            <a:rect l="l" t="t" r="r" b="b"/>
            <a:pathLst>
              <a:path w="1950855" h="1502158" extrusionOk="0">
                <a:moveTo>
                  <a:pt x="0" y="0"/>
                </a:moveTo>
                <a:lnTo>
                  <a:pt x="1950856" y="0"/>
                </a:lnTo>
                <a:lnTo>
                  <a:pt x="1950856" y="1502158"/>
                </a:lnTo>
                <a:lnTo>
                  <a:pt x="0" y="1502158"/>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2766893095"/>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02"/>
        <p:cNvGrpSpPr/>
        <p:nvPr/>
      </p:nvGrpSpPr>
      <p:grpSpPr>
        <a:xfrm>
          <a:off x="0" y="0"/>
          <a:ext cx="0" cy="0"/>
          <a:chOff x="0" y="0"/>
          <a:chExt cx="0" cy="0"/>
        </a:xfrm>
      </p:grpSpPr>
      <p:cxnSp>
        <p:nvCxnSpPr>
          <p:cNvPr id="103" name="Google Shape;103;p15"/>
          <p:cNvCxnSpPr/>
          <p:nvPr/>
        </p:nvCxnSpPr>
        <p:spPr>
          <a:xfrm>
            <a:off x="8226493" y="7154689"/>
            <a:ext cx="9032807" cy="0"/>
          </a:xfrm>
          <a:prstGeom prst="straightConnector1">
            <a:avLst/>
          </a:prstGeom>
          <a:noFill/>
          <a:ln w="57150" cap="flat" cmpd="sng">
            <a:solidFill>
              <a:srgbClr val="FFFFFF"/>
            </a:solidFill>
            <a:prstDash val="solid"/>
            <a:round/>
            <a:headEnd type="none" w="sm" len="sm"/>
            <a:tailEnd type="none" w="sm" len="sm"/>
          </a:ln>
        </p:spPr>
      </p:cxnSp>
      <p:cxnSp>
        <p:nvCxnSpPr>
          <p:cNvPr id="104" name="Google Shape;104;p15"/>
          <p:cNvCxnSpPr/>
          <p:nvPr/>
        </p:nvCxnSpPr>
        <p:spPr>
          <a:xfrm>
            <a:off x="8252481" y="8192914"/>
            <a:ext cx="9032807" cy="0"/>
          </a:xfrm>
          <a:prstGeom prst="straightConnector1">
            <a:avLst/>
          </a:prstGeom>
          <a:noFill/>
          <a:ln w="57150" cap="flat" cmpd="sng">
            <a:solidFill>
              <a:srgbClr val="FFFFFF"/>
            </a:solidFill>
            <a:prstDash val="solid"/>
            <a:round/>
            <a:headEnd type="none" w="sm" len="sm"/>
            <a:tailEnd type="none" w="sm" len="sm"/>
          </a:ln>
        </p:spPr>
      </p:cxnSp>
      <p:cxnSp>
        <p:nvCxnSpPr>
          <p:cNvPr id="105" name="Google Shape;105;p15"/>
          <p:cNvCxnSpPr/>
          <p:nvPr/>
        </p:nvCxnSpPr>
        <p:spPr>
          <a:xfrm>
            <a:off x="8252481" y="9229725"/>
            <a:ext cx="9032807" cy="0"/>
          </a:xfrm>
          <a:prstGeom prst="straightConnector1">
            <a:avLst/>
          </a:prstGeom>
          <a:noFill/>
          <a:ln w="57150" cap="flat" cmpd="sng">
            <a:solidFill>
              <a:srgbClr val="FFFFFF"/>
            </a:solidFill>
            <a:prstDash val="solid"/>
            <a:round/>
            <a:headEnd type="none" w="sm" len="sm"/>
            <a:tailEnd type="none" w="sm" len="sm"/>
          </a:ln>
        </p:spPr>
      </p:cxnSp>
      <p:sp>
        <p:nvSpPr>
          <p:cNvPr id="106" name="Google Shape;106;p15"/>
          <p:cNvSpPr txBox="1"/>
          <p:nvPr/>
        </p:nvSpPr>
        <p:spPr>
          <a:xfrm>
            <a:off x="8252481" y="6640339"/>
            <a:ext cx="5149620"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smtClean="0">
                <a:solidFill>
                  <a:srgbClr val="CAF0F8"/>
                </a:solidFill>
                <a:latin typeface="Josefin Sans SemiBold"/>
                <a:sym typeface="Josefin Sans SemiBold"/>
              </a:rPr>
              <a:t>Sorting &amp; Searching</a:t>
            </a:r>
            <a:endParaRPr dirty="0"/>
          </a:p>
        </p:txBody>
      </p:sp>
      <p:sp>
        <p:nvSpPr>
          <p:cNvPr id="107" name="Google Shape;107;p15"/>
          <p:cNvSpPr txBox="1"/>
          <p:nvPr/>
        </p:nvSpPr>
        <p:spPr>
          <a:xfrm>
            <a:off x="890224" y="1009650"/>
            <a:ext cx="8253776" cy="13525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0" i="0" u="none" strike="noStrike" cap="none" dirty="0">
                <a:solidFill>
                  <a:srgbClr val="FFFFFF"/>
                </a:solidFill>
                <a:latin typeface="Josefin Sans"/>
                <a:ea typeface="Josefin Sans"/>
                <a:cs typeface="Josefin Sans"/>
                <a:sym typeface="Josefin Sans"/>
              </a:rPr>
              <a:t>Contents</a:t>
            </a:r>
            <a:endParaRPr dirty="0"/>
          </a:p>
        </p:txBody>
      </p:sp>
      <p:sp>
        <p:nvSpPr>
          <p:cNvPr id="108" name="Google Shape;108;p15"/>
          <p:cNvSpPr txBox="1"/>
          <p:nvPr/>
        </p:nvSpPr>
        <p:spPr>
          <a:xfrm>
            <a:off x="16493027" y="6640339"/>
            <a:ext cx="766273" cy="48577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a:solidFill>
                  <a:srgbClr val="CAF0F8"/>
                </a:solidFill>
                <a:latin typeface="Josefin Sans SemiBold"/>
                <a:ea typeface="Josefin Sans SemiBold"/>
                <a:cs typeface="Josefin Sans SemiBold"/>
                <a:sym typeface="Josefin Sans SemiBold"/>
              </a:rPr>
              <a:t>01</a:t>
            </a:r>
            <a:endParaRPr/>
          </a:p>
        </p:txBody>
      </p:sp>
      <p:sp>
        <p:nvSpPr>
          <p:cNvPr id="109" name="Google Shape;109;p15"/>
          <p:cNvSpPr txBox="1"/>
          <p:nvPr/>
        </p:nvSpPr>
        <p:spPr>
          <a:xfrm>
            <a:off x="8252480" y="8715375"/>
            <a:ext cx="3730254"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smtClean="0">
                <a:solidFill>
                  <a:srgbClr val="CAF0F8"/>
                </a:solidFill>
                <a:latin typeface="Josefin Sans SemiBold"/>
                <a:sym typeface="Josefin Sans SemiBold"/>
              </a:rPr>
              <a:t>What is Sorting?</a:t>
            </a:r>
            <a:endParaRPr dirty="0"/>
          </a:p>
        </p:txBody>
      </p:sp>
      <p:sp>
        <p:nvSpPr>
          <p:cNvPr id="110" name="Google Shape;110;p15"/>
          <p:cNvSpPr txBox="1"/>
          <p:nvPr/>
        </p:nvSpPr>
        <p:spPr>
          <a:xfrm>
            <a:off x="16493027" y="8715375"/>
            <a:ext cx="766273" cy="48577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a:solidFill>
                  <a:srgbClr val="CAF0F8"/>
                </a:solidFill>
                <a:latin typeface="Josefin Sans SemiBold"/>
                <a:ea typeface="Josefin Sans SemiBold"/>
                <a:cs typeface="Josefin Sans SemiBold"/>
                <a:sym typeface="Josefin Sans SemiBold"/>
              </a:rPr>
              <a:t>03</a:t>
            </a:r>
            <a:endParaRPr/>
          </a:p>
        </p:txBody>
      </p:sp>
      <p:sp>
        <p:nvSpPr>
          <p:cNvPr id="111" name="Google Shape;111;p15"/>
          <p:cNvSpPr txBox="1"/>
          <p:nvPr/>
        </p:nvSpPr>
        <p:spPr>
          <a:xfrm>
            <a:off x="8252480" y="7678564"/>
            <a:ext cx="4412641"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smtClean="0">
                <a:solidFill>
                  <a:srgbClr val="CAF0F8"/>
                </a:solidFill>
                <a:latin typeface="Josefin Sans SemiBold"/>
                <a:sym typeface="Josefin Sans SemiBold"/>
              </a:rPr>
              <a:t>What is Searching?</a:t>
            </a:r>
            <a:endParaRPr dirty="0"/>
          </a:p>
        </p:txBody>
      </p:sp>
      <p:sp>
        <p:nvSpPr>
          <p:cNvPr id="112" name="Google Shape;112;p15"/>
          <p:cNvSpPr txBox="1"/>
          <p:nvPr/>
        </p:nvSpPr>
        <p:spPr>
          <a:xfrm>
            <a:off x="16493027" y="7678564"/>
            <a:ext cx="766273" cy="48577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a:solidFill>
                  <a:srgbClr val="CAF0F8"/>
                </a:solidFill>
                <a:latin typeface="Josefin Sans SemiBold"/>
                <a:ea typeface="Josefin Sans SemiBold"/>
                <a:cs typeface="Josefin Sans SemiBold"/>
                <a:sym typeface="Josefin Sans SemiBold"/>
              </a:rPr>
              <a:t>02</a:t>
            </a:r>
            <a:endParaRPr/>
          </a:p>
        </p:txBody>
      </p:sp>
      <p:pic>
        <p:nvPicPr>
          <p:cNvPr id="114" name="Google Shape;114;p15"/>
          <p:cNvPicPr preferRelativeResize="0"/>
          <p:nvPr/>
        </p:nvPicPr>
        <p:blipFill>
          <a:blip r:embed="rId3">
            <a:alphaModFix/>
          </a:blip>
          <a:stretch>
            <a:fillRect/>
          </a:stretch>
        </p:blipFill>
        <p:spPr>
          <a:xfrm>
            <a:off x="9862900" y="-639000"/>
            <a:ext cx="8839201" cy="5175756"/>
          </a:xfrm>
          <a:prstGeom prst="rect">
            <a:avLst/>
          </a:prstGeom>
          <a:noFill/>
          <a:ln>
            <a:noFill/>
          </a:ln>
        </p:spPr>
      </p:pic>
      <p:sp>
        <p:nvSpPr>
          <p:cNvPr id="19" name="Google Shape;443;p27"/>
          <p:cNvSpPr/>
          <p:nvPr/>
        </p:nvSpPr>
        <p:spPr>
          <a:xfrm>
            <a:off x="232011" y="4080680"/>
            <a:ext cx="7495221" cy="5834418"/>
          </a:xfrm>
          <a:custGeom>
            <a:avLst/>
            <a:gdLst/>
            <a:ahLst/>
            <a:cxnLst/>
            <a:rect l="l" t="t" r="r" b="b"/>
            <a:pathLst>
              <a:path w="8283248" h="6543766" extrusionOk="0">
                <a:moveTo>
                  <a:pt x="0" y="0"/>
                </a:moveTo>
                <a:lnTo>
                  <a:pt x="8283249" y="0"/>
                </a:lnTo>
                <a:lnTo>
                  <a:pt x="8283249" y="6543766"/>
                </a:lnTo>
                <a:lnTo>
                  <a:pt x="0" y="6543766"/>
                </a:lnTo>
                <a:lnTo>
                  <a:pt x="0" y="0"/>
                </a:lnTo>
                <a:close/>
              </a:path>
            </a:pathLst>
          </a:custGeom>
          <a:blipFill rotWithShape="1">
            <a:blip r:embed="rId4">
              <a:alphaModFix/>
            </a:blip>
            <a:stretch>
              <a:fillRect/>
            </a:stretch>
          </a:blipFill>
          <a:ln>
            <a:noFill/>
          </a:ln>
        </p:spPr>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464022" y="1536223"/>
            <a:ext cx="13811536" cy="6494085"/>
          </a:xfrm>
          <a:prstGeom prst="rect">
            <a:avLst/>
          </a:prstGeom>
        </p:spPr>
        <p:txBody>
          <a:bodyPr wrap="square">
            <a:spAutoFit/>
          </a:bodyPr>
          <a:lstStyle/>
          <a:p>
            <a:r>
              <a:rPr lang="en-US" sz="3200" dirty="0">
                <a:solidFill>
                  <a:schemeClr val="bg1"/>
                </a:solidFill>
                <a:latin typeface="Times New Roman" panose="02020603050405020304" pitchFamily="18" charset="0"/>
                <a:cs typeface="Times New Roman" panose="02020603050405020304" pitchFamily="18" charset="0"/>
              </a:rPr>
              <a:t>Insertion sort </a:t>
            </a:r>
            <a:r>
              <a:rPr lang="en-US" sz="3200" dirty="0" err="1">
                <a:solidFill>
                  <a:schemeClr val="bg1"/>
                </a:solidFill>
                <a:latin typeface="Times New Roman" panose="02020603050405020304" pitchFamily="18" charset="0"/>
                <a:cs typeface="Times New Roman" panose="02020603050405020304" pitchFamily="18" charset="0"/>
              </a:rPr>
              <a:t>alqoritmi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siyahıdakı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elementlərin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bir-birinə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sırayla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əlavə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edilməsi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yolu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ilə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sıralamağa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kömək</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edən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bir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alqoritmdir</a:t>
            </a:r>
            <a:r>
              <a:rPr lang="en-US" sz="3200" dirty="0">
                <a:solidFill>
                  <a:schemeClr val="bg1"/>
                </a:solidFill>
                <a:latin typeface="Times New Roman" panose="02020603050405020304" pitchFamily="18" charset="0"/>
                <a:cs typeface="Times New Roman" panose="02020603050405020304" pitchFamily="18" charset="0"/>
              </a:rPr>
              <a:t>. Bu </a:t>
            </a:r>
            <a:r>
              <a:rPr lang="en-US" sz="3200" dirty="0" err="1">
                <a:solidFill>
                  <a:schemeClr val="bg1"/>
                </a:solidFill>
                <a:latin typeface="Times New Roman" panose="02020603050405020304" pitchFamily="18" charset="0"/>
                <a:cs typeface="Times New Roman" panose="02020603050405020304" pitchFamily="18" charset="0"/>
              </a:rPr>
              <a:t>alqoritmin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işləmə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prinsipi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aşağıdakı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ədədləri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daxil</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etmək</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siyahının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düzgün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sıralanmış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bir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şəkildə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genişləndirməkdir</a:t>
            </a:r>
            <a:r>
              <a:rPr lang="en-US" sz="3200" dirty="0">
                <a:solidFill>
                  <a:schemeClr val="bg1"/>
                </a:solidFill>
                <a:latin typeface="Times New Roman" panose="02020603050405020304" pitchFamily="18" charset="0"/>
                <a:cs typeface="Times New Roman" panose="02020603050405020304" pitchFamily="18" charset="0"/>
              </a:rPr>
              <a:t>:</a:t>
            </a:r>
          </a:p>
          <a:p>
            <a:pPr>
              <a:buFont typeface="+mj-lt"/>
              <a:buAutoNum type="arabicPeriod"/>
            </a:pPr>
            <a:r>
              <a:rPr lang="en-US" sz="3200" dirty="0" err="1">
                <a:solidFill>
                  <a:schemeClr val="bg1"/>
                </a:solidFill>
                <a:latin typeface="Times New Roman" panose="02020603050405020304" pitchFamily="18" charset="0"/>
                <a:cs typeface="Times New Roman" panose="02020603050405020304" pitchFamily="18" charset="0"/>
              </a:rPr>
              <a:t>Əvvəlcə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birinci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elementi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götürürük</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onu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bir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sıralanmış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siyahı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kimi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düşünürük</a:t>
            </a:r>
            <a:r>
              <a:rPr lang="en-US" sz="3200" dirty="0">
                <a:solidFill>
                  <a:schemeClr val="bg1"/>
                </a:solidFill>
                <a:latin typeface="Times New Roman" panose="02020603050405020304" pitchFamily="18" charset="0"/>
                <a:cs typeface="Times New Roman" panose="02020603050405020304" pitchFamily="18" charset="0"/>
              </a:rPr>
              <a:t>.</a:t>
            </a:r>
          </a:p>
          <a:p>
            <a:pPr>
              <a:buFont typeface="+mj-lt"/>
              <a:buAutoNum type="arabicPeriod"/>
            </a:pPr>
            <a:r>
              <a:rPr lang="en-US" sz="3200" dirty="0" err="1">
                <a:solidFill>
                  <a:schemeClr val="bg1"/>
                </a:solidFill>
                <a:latin typeface="Times New Roman" panose="02020603050405020304" pitchFamily="18" charset="0"/>
                <a:cs typeface="Times New Roman" panose="02020603050405020304" pitchFamily="18" charset="0"/>
              </a:rPr>
              <a:t>Növbəti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elementi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alırıq</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elementi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sıralanmış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hissədəki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elementlə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müqayisə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edirik</a:t>
            </a:r>
            <a:r>
              <a:rPr lang="en-US" sz="3200" dirty="0">
                <a:solidFill>
                  <a:schemeClr val="bg1"/>
                </a:solidFill>
                <a:latin typeface="Times New Roman" panose="02020603050405020304" pitchFamily="18" charset="0"/>
                <a:cs typeface="Times New Roman" panose="02020603050405020304" pitchFamily="18" charset="0"/>
              </a:rPr>
              <a:t>.</a:t>
            </a:r>
          </a:p>
          <a:p>
            <a:pPr>
              <a:buFont typeface="+mj-lt"/>
              <a:buAutoNum type="arabicPeriod"/>
            </a:pPr>
            <a:r>
              <a:rPr lang="en-US" sz="3200" dirty="0" err="1">
                <a:solidFill>
                  <a:schemeClr val="bg1"/>
                </a:solidFill>
                <a:latin typeface="Times New Roman" panose="02020603050405020304" pitchFamily="18" charset="0"/>
                <a:cs typeface="Times New Roman" panose="02020603050405020304" pitchFamily="18" charset="0"/>
              </a:rPr>
              <a:t>Əgər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növbəti</a:t>
            </a:r>
            <a:r>
              <a:rPr lang="en-US" sz="3200" dirty="0">
                <a:solidFill>
                  <a:schemeClr val="bg1"/>
                </a:solidFill>
                <a:latin typeface="Times New Roman" panose="02020603050405020304" pitchFamily="18" charset="0"/>
                <a:cs typeface="Times New Roman" panose="02020603050405020304" pitchFamily="18" charset="0"/>
              </a:rPr>
              <a:t> element, </a:t>
            </a:r>
            <a:r>
              <a:rPr lang="en-US" sz="3200" dirty="0" err="1">
                <a:solidFill>
                  <a:schemeClr val="bg1"/>
                </a:solidFill>
                <a:latin typeface="Times New Roman" panose="02020603050405020304" pitchFamily="18" charset="0"/>
                <a:cs typeface="Times New Roman" panose="02020603050405020304" pitchFamily="18" charset="0"/>
              </a:rPr>
              <a:t>sıralanmış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hissədəki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bir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elementdən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kiçikdirsə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onu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uyğun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pozisiyaya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köçürərək</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sıralanmış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hissəni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genişləndiririk</a:t>
            </a:r>
            <a:r>
              <a:rPr lang="en-US" sz="3200" dirty="0">
                <a:solidFill>
                  <a:schemeClr val="bg1"/>
                </a:solidFill>
                <a:latin typeface="Times New Roman" panose="02020603050405020304" pitchFamily="18" charset="0"/>
                <a:cs typeface="Times New Roman" panose="02020603050405020304" pitchFamily="18" charset="0"/>
              </a:rPr>
              <a:t>.</a:t>
            </a:r>
          </a:p>
          <a:p>
            <a:pPr>
              <a:buFont typeface="+mj-lt"/>
              <a:buAutoNum type="arabicPeriod"/>
            </a:pPr>
            <a:r>
              <a:rPr lang="en-US" sz="3200" dirty="0">
                <a:solidFill>
                  <a:schemeClr val="bg1"/>
                </a:solidFill>
                <a:latin typeface="Times New Roman" panose="02020603050405020304" pitchFamily="18" charset="0"/>
                <a:cs typeface="Times New Roman" panose="02020603050405020304" pitchFamily="18" charset="0"/>
              </a:rPr>
              <a:t>Bu proses, </a:t>
            </a:r>
            <a:r>
              <a:rPr lang="en-US" sz="3200" dirty="0" err="1">
                <a:solidFill>
                  <a:schemeClr val="bg1"/>
                </a:solidFill>
                <a:latin typeface="Times New Roman" panose="02020603050405020304" pitchFamily="18" charset="0"/>
                <a:cs typeface="Times New Roman" panose="02020603050405020304" pitchFamily="18" charset="0"/>
              </a:rPr>
              <a:t>siyahının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sonuna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qədər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təkrarlanır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hər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addımda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bir</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yeni</a:t>
            </a:r>
            <a:r>
              <a:rPr lang="en-US" sz="3200" dirty="0">
                <a:solidFill>
                  <a:schemeClr val="bg1"/>
                </a:solidFill>
                <a:latin typeface="Times New Roman" panose="02020603050405020304" pitchFamily="18" charset="0"/>
                <a:cs typeface="Times New Roman" panose="02020603050405020304" pitchFamily="18" charset="0"/>
              </a:rPr>
              <a:t> element </a:t>
            </a:r>
            <a:r>
              <a:rPr lang="en-US" sz="3200" dirty="0" err="1">
                <a:solidFill>
                  <a:schemeClr val="bg1"/>
                </a:solidFill>
                <a:latin typeface="Times New Roman" panose="02020603050405020304" pitchFamily="18" charset="0"/>
                <a:cs typeface="Times New Roman" panose="02020603050405020304" pitchFamily="18" charset="0"/>
              </a:rPr>
              <a:t>sıralanmış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hissəyə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daxil</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edilir</a:t>
            </a:r>
            <a:r>
              <a:rPr lang="en-US" sz="3200" dirty="0">
                <a:solidFill>
                  <a:schemeClr val="bg1"/>
                </a:solidFill>
                <a:latin typeface="Times New Roman" panose="02020603050405020304" pitchFamily="18" charset="0"/>
                <a:cs typeface="Times New Roman" panose="02020603050405020304" pitchFamily="18" charset="0"/>
              </a:rPr>
              <a:t>.</a:t>
            </a:r>
          </a:p>
          <a:p>
            <a:pPr>
              <a:buFont typeface="+mj-lt"/>
              <a:buAutoNum type="arabicPeriod"/>
            </a:pPr>
            <a:r>
              <a:rPr lang="en-US" sz="3200" dirty="0" err="1">
                <a:solidFill>
                  <a:schemeClr val="bg1"/>
                </a:solidFill>
                <a:latin typeface="Times New Roman" panose="02020603050405020304" pitchFamily="18" charset="0"/>
                <a:cs typeface="Times New Roman" panose="02020603050405020304" pitchFamily="18" charset="0"/>
              </a:rPr>
              <a:t>Nihayətində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bütün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siyahı</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sıralanmış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olur</a:t>
            </a:r>
            <a:r>
              <a:rPr lang="en-US" sz="3200" dirty="0">
                <a:solidFill>
                  <a:schemeClr val="bg1"/>
                </a:solidFill>
                <a:latin typeface="Times New Roman" panose="02020603050405020304" pitchFamily="18" charset="0"/>
                <a:cs typeface="Times New Roman" panose="02020603050405020304" pitchFamily="18" charset="0"/>
              </a:rPr>
              <a:t>.</a:t>
            </a:r>
          </a:p>
          <a:p>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464022" y="513146"/>
            <a:ext cx="10240304" cy="830997"/>
          </a:xfrm>
          <a:prstGeom prst="rect">
            <a:avLst/>
          </a:prstGeom>
        </p:spPr>
        <p:txBody>
          <a:bodyPr wrap="none">
            <a:spAutoFit/>
          </a:bodyPr>
          <a:lstStyle/>
          <a:p>
            <a:r>
              <a:rPr lang="en-US" sz="4800" dirty="0">
                <a:solidFill>
                  <a:schemeClr val="bg1"/>
                </a:solidFill>
                <a:latin typeface="Times New Roman" panose="02020603050405020304" pitchFamily="18" charset="0"/>
                <a:cs typeface="Times New Roman" panose="02020603050405020304" pitchFamily="18" charset="0"/>
              </a:rPr>
              <a:t>C# </a:t>
            </a:r>
            <a:r>
              <a:rPr lang="en-US" sz="4800" dirty="0" err="1">
                <a:solidFill>
                  <a:schemeClr val="bg1"/>
                </a:solidFill>
                <a:latin typeface="Times New Roman" panose="02020603050405020304" pitchFamily="18" charset="0"/>
                <a:cs typeface="Times New Roman" panose="02020603050405020304" pitchFamily="18" charset="0"/>
              </a:rPr>
              <a:t>ilə</a:t>
            </a:r>
            <a:r>
              <a:rPr lang="en-US" sz="4800" dirty="0">
                <a:solidFill>
                  <a:schemeClr val="bg1"/>
                </a:solidFill>
                <a:latin typeface="Times New Roman" panose="02020603050405020304" pitchFamily="18" charset="0"/>
                <a:cs typeface="Times New Roman" panose="02020603050405020304" pitchFamily="18" charset="0"/>
              </a:rPr>
              <a:t> insertion sort </a:t>
            </a:r>
            <a:r>
              <a:rPr lang="en-US" sz="4800" dirty="0" err="1">
                <a:solidFill>
                  <a:schemeClr val="bg1"/>
                </a:solidFill>
                <a:latin typeface="Times New Roman" panose="02020603050405020304" pitchFamily="18" charset="0"/>
                <a:cs typeface="Times New Roman" panose="02020603050405020304" pitchFamily="18" charset="0"/>
              </a:rPr>
              <a:t>alqoritminin</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izahını</a:t>
            </a:r>
            <a:endParaRPr lang="ru-RU" sz="4800" dirty="0">
              <a:solidFill>
                <a:schemeClr val="bg1"/>
              </a:solidFill>
              <a:latin typeface="Times New Roman" panose="02020603050405020304" pitchFamily="18" charset="0"/>
              <a:cs typeface="Times New Roman" panose="02020603050405020304" pitchFamily="18" charset="0"/>
            </a:endParaRPr>
          </a:p>
        </p:txBody>
      </p:sp>
      <p:sp>
        <p:nvSpPr>
          <p:cNvPr id="14" name="Google Shape;717;p34"/>
          <p:cNvSpPr/>
          <p:nvPr/>
        </p:nvSpPr>
        <p:spPr>
          <a:xfrm>
            <a:off x="13019963" y="6578221"/>
            <a:ext cx="5049671" cy="3708779"/>
          </a:xfrm>
          <a:custGeom>
            <a:avLst/>
            <a:gdLst/>
            <a:ahLst/>
            <a:cxnLst/>
            <a:rect l="l" t="t" r="r" b="b"/>
            <a:pathLst>
              <a:path w="1362838" h="1040867" extrusionOk="0">
                <a:moveTo>
                  <a:pt x="0" y="0"/>
                </a:moveTo>
                <a:lnTo>
                  <a:pt x="1362838" y="0"/>
                </a:lnTo>
                <a:lnTo>
                  <a:pt x="1362838" y="1040867"/>
                </a:lnTo>
                <a:lnTo>
                  <a:pt x="0" y="1040867"/>
                </a:lnTo>
                <a:lnTo>
                  <a:pt x="0" y="0"/>
                </a:lnTo>
                <a:close/>
              </a:path>
            </a:pathLst>
          </a:custGeom>
          <a:blipFill rotWithShape="1">
            <a:blip r:embed="rId3">
              <a:alphaModFix/>
            </a:blip>
            <a:stretch>
              <a:fillRect/>
            </a:stretch>
          </a:blipFill>
          <a:ln>
            <a:noFill/>
          </a:ln>
        </p:spPr>
      </p:sp>
    </p:spTree>
    <p:extLst>
      <p:ext uri="{BB962C8B-B14F-4D97-AF65-F5344CB8AC3E}">
        <p14:creationId xmlns:p14="http://schemas.microsoft.com/office/powerpoint/2010/main" val="3381910807"/>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231377" y="209666"/>
            <a:ext cx="8845691" cy="769441"/>
          </a:xfrm>
          <a:prstGeom prst="rect">
            <a:avLst/>
          </a:prstGeom>
        </p:spPr>
        <p:txBody>
          <a:bodyPr wrap="none">
            <a:spAutoFit/>
          </a:bodyPr>
          <a:lstStyle/>
          <a:p>
            <a:r>
              <a:rPr lang="en-US" sz="4400" dirty="0">
                <a:solidFill>
                  <a:schemeClr val="bg1"/>
                </a:solidFill>
                <a:latin typeface="Times New Roman" panose="02020603050405020304" pitchFamily="18" charset="0"/>
                <a:cs typeface="Times New Roman" panose="02020603050405020304" pitchFamily="18" charset="0"/>
              </a:rPr>
              <a:t>Insertion </a:t>
            </a:r>
            <a:r>
              <a:rPr lang="en-US" sz="4400" dirty="0" err="1">
                <a:solidFill>
                  <a:schemeClr val="bg1"/>
                </a:solidFill>
                <a:latin typeface="Times New Roman" panose="02020603050405020304" pitchFamily="18" charset="0"/>
                <a:cs typeface="Times New Roman" panose="02020603050405020304" pitchFamily="18" charset="0"/>
              </a:rPr>
              <a:t>avantajlari</a:t>
            </a:r>
            <a:r>
              <a:rPr lang="en-US" sz="4400" dirty="0">
                <a:solidFill>
                  <a:schemeClr val="bg1"/>
                </a:solidFill>
                <a:latin typeface="Times New Roman" panose="02020603050405020304" pitchFamily="18" charset="0"/>
                <a:cs typeface="Times New Roman" panose="02020603050405020304" pitchFamily="18" charset="0"/>
              </a:rPr>
              <a:t> ve </a:t>
            </a:r>
            <a:r>
              <a:rPr lang="en-US" sz="4400" dirty="0" err="1" smtClean="0">
                <a:solidFill>
                  <a:schemeClr val="bg1"/>
                </a:solidFill>
                <a:latin typeface="Times New Roman" panose="02020603050405020304" pitchFamily="18" charset="0"/>
                <a:cs typeface="Times New Roman" panose="02020603050405020304" pitchFamily="18" charset="0"/>
              </a:rPr>
              <a:t>dezavantajlari</a:t>
            </a:r>
            <a:r>
              <a:rPr lang="az-Latn-AZ" sz="4400" dirty="0" smtClean="0">
                <a:solidFill>
                  <a:schemeClr val="bg1"/>
                </a:solidFill>
                <a:latin typeface="Times New Roman" panose="02020603050405020304" pitchFamily="18" charset="0"/>
                <a:cs typeface="Times New Roman" panose="02020603050405020304" pitchFamily="18" charset="0"/>
              </a:rPr>
              <a:t>:</a:t>
            </a:r>
            <a:endParaRPr lang="ru-RU" sz="4400" dirty="0">
              <a:solidFill>
                <a:schemeClr val="bg1"/>
              </a:solidFill>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231377" y="1127861"/>
            <a:ext cx="17942006" cy="3539430"/>
          </a:xfrm>
          <a:prstGeom prst="rect">
            <a:avLst/>
          </a:prstGeom>
        </p:spPr>
        <p:txBody>
          <a:bodyPr wrap="square">
            <a:spAutoFit/>
          </a:bodyPr>
          <a:lstStyle/>
          <a:p>
            <a:r>
              <a:rPr lang="en-US" sz="3200" dirty="0" err="1">
                <a:solidFill>
                  <a:schemeClr val="bg1"/>
                </a:solidFill>
                <a:latin typeface="Times New Roman" panose="02020603050405020304" pitchFamily="18" charset="0"/>
                <a:cs typeface="Times New Roman" panose="02020603050405020304" pitchFamily="18" charset="0"/>
              </a:rPr>
              <a:t>Avantajlari</a:t>
            </a:r>
            <a:r>
              <a:rPr lang="en-US" sz="3200" dirty="0" smtClean="0">
                <a:solidFill>
                  <a:schemeClr val="bg1"/>
                </a:solidFill>
                <a:latin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cs typeface="Times New Roman" panose="02020603050405020304" pitchFamily="18" charset="0"/>
            </a:endParaRPr>
          </a:p>
          <a:p>
            <a:r>
              <a:rPr lang="en-US" sz="2400" dirty="0" err="1">
                <a:solidFill>
                  <a:schemeClr val="bg1"/>
                </a:solidFill>
                <a:latin typeface="Times New Roman" panose="02020603050405020304" pitchFamily="18" charset="0"/>
                <a:cs typeface="Times New Roman" panose="02020603050405020304" pitchFamily="18" charset="0"/>
              </a:rPr>
              <a:t>Anlamaq</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asandır</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Daxiletmə</a:t>
            </a:r>
            <a:r>
              <a:rPr lang="en-US" sz="2400" dirty="0">
                <a:solidFill>
                  <a:schemeClr val="bg1"/>
                </a:solidFill>
                <a:latin typeface="Times New Roman" panose="02020603050405020304" pitchFamily="18" charset="0"/>
                <a:cs typeface="Times New Roman" panose="02020603050405020304" pitchFamily="18" charset="0"/>
              </a:rPr>
              <a:t> Sort </a:t>
            </a:r>
            <a:r>
              <a:rPr lang="en-US" sz="2400" dirty="0" err="1">
                <a:solidFill>
                  <a:schemeClr val="bg1"/>
                </a:solidFill>
                <a:latin typeface="Times New Roman" panose="02020603050405020304" pitchFamily="18" charset="0"/>
                <a:cs typeface="Times New Roman" panose="02020603050405020304" pitchFamily="18" charset="0"/>
              </a:rPr>
              <a:t>sadə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quruluşa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malikdir</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asanlıqla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başa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düşülə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bilər</a:t>
            </a:r>
            <a:r>
              <a:rPr lang="en-US" sz="2400" dirty="0">
                <a:solidFill>
                  <a:schemeClr val="bg1"/>
                </a:solidFill>
                <a:latin typeface="Times New Roman" panose="02020603050405020304" pitchFamily="18" charset="0"/>
                <a:cs typeface="Times New Roman" panose="02020603050405020304" pitchFamily="18" charset="0"/>
              </a:rPr>
              <a:t>. Buna </a:t>
            </a:r>
            <a:r>
              <a:rPr lang="en-US" sz="2400" dirty="0" err="1">
                <a:solidFill>
                  <a:schemeClr val="bg1"/>
                </a:solidFill>
                <a:latin typeface="Times New Roman" panose="02020603050405020304" pitchFamily="18" charset="0"/>
                <a:cs typeface="Times New Roman" panose="02020603050405020304" pitchFamily="18" charset="0"/>
              </a:rPr>
              <a:t>görə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təhsil</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öyrənmə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məqsədləri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üçün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faydalıdır</a:t>
            </a:r>
            <a:r>
              <a:rPr lang="en-US" sz="2400" dirty="0">
                <a:solidFill>
                  <a:schemeClr val="bg1"/>
                </a:solidFill>
                <a:latin typeface="Times New Roman" panose="02020603050405020304" pitchFamily="18" charset="0"/>
                <a:cs typeface="Times New Roman" panose="02020603050405020304" pitchFamily="18" charset="0"/>
              </a:rPr>
              <a:t>.</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err="1">
                <a:solidFill>
                  <a:schemeClr val="bg1"/>
                </a:solidFill>
                <a:latin typeface="Times New Roman" panose="02020603050405020304" pitchFamily="18" charset="0"/>
                <a:cs typeface="Times New Roman" panose="02020603050405020304" pitchFamily="18" charset="0"/>
              </a:rPr>
              <a:t>Kiçik</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verilənlər</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topluları</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üçün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effektivdir</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Kiçik</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verilənlər</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dəstləri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ya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nisbətən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sifarişli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məlumatlar</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üçün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yaxşı</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işləyir</a:t>
            </a:r>
            <a:r>
              <a:rPr lang="en-US" sz="2400" dirty="0">
                <a:solidFill>
                  <a:schemeClr val="bg1"/>
                </a:solidFill>
                <a:latin typeface="Times New Roman" panose="02020603050405020304" pitchFamily="18" charset="0"/>
                <a:cs typeface="Times New Roman" panose="02020603050405020304" pitchFamily="18" charset="0"/>
              </a:rPr>
              <a:t>. Bu tip </a:t>
            </a:r>
            <a:r>
              <a:rPr lang="en-US" sz="2400" dirty="0" err="1">
                <a:solidFill>
                  <a:schemeClr val="bg1"/>
                </a:solidFill>
                <a:latin typeface="Times New Roman" panose="02020603050405020304" pitchFamily="18" charset="0"/>
                <a:cs typeface="Times New Roman" panose="02020603050405020304" pitchFamily="18" charset="0"/>
              </a:rPr>
              <a:t>məlumatlarda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digər</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çeşidləmə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alqoritmlərindən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daha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sürətli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ola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bilər</a:t>
            </a:r>
            <a:r>
              <a:rPr lang="en-US" sz="2400" dirty="0">
                <a:solidFill>
                  <a:schemeClr val="bg1"/>
                </a:solidFill>
                <a:latin typeface="Times New Roman" panose="02020603050405020304" pitchFamily="18" charset="0"/>
                <a:cs typeface="Times New Roman" panose="02020603050405020304" pitchFamily="18" charset="0"/>
              </a:rPr>
              <a:t>.</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Stabil </a:t>
            </a:r>
            <a:r>
              <a:rPr lang="en-US" sz="2400" dirty="0" err="1">
                <a:solidFill>
                  <a:schemeClr val="bg1"/>
                </a:solidFill>
                <a:latin typeface="Times New Roman" panose="02020603050405020304" pitchFamily="18" charset="0"/>
                <a:cs typeface="Times New Roman" panose="02020603050405020304" pitchFamily="18" charset="0"/>
              </a:rPr>
              <a:t>çeşidləmə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Daxiletmə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çeşidləmə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sabit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çeşidləmə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alqoritmidir</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yəni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eyni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dəyərə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malik</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iki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elementin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sırası</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dəyişdirilmir</a:t>
            </a:r>
            <a:r>
              <a:rPr lang="en-US" sz="2400" dirty="0">
                <a:solidFill>
                  <a:schemeClr val="bg1"/>
                </a:solidFill>
                <a:latin typeface="Times New Roman" panose="02020603050405020304" pitchFamily="18" charset="0"/>
                <a:cs typeface="Times New Roman" panose="02020603050405020304" pitchFamily="18" charset="0"/>
              </a:rPr>
              <a:t>.</a:t>
            </a:r>
          </a:p>
          <a:p>
            <a:r>
              <a:rPr lang="en-US" sz="2400" dirty="0" err="1">
                <a:solidFill>
                  <a:schemeClr val="bg1"/>
                </a:solidFill>
                <a:latin typeface="Times New Roman" panose="02020603050405020304" pitchFamily="18" charset="0"/>
                <a:cs typeface="Times New Roman" panose="02020603050405020304" pitchFamily="18" charset="0"/>
              </a:rPr>
              <a:t>İkincil</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Yaddaş</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İstifadəsi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Daxiletmə</a:t>
            </a:r>
            <a:r>
              <a:rPr lang="en-US" sz="2400" dirty="0">
                <a:solidFill>
                  <a:schemeClr val="bg1"/>
                </a:solidFill>
                <a:latin typeface="Times New Roman" panose="02020603050405020304" pitchFamily="18" charset="0"/>
                <a:cs typeface="Times New Roman" panose="02020603050405020304" pitchFamily="18" charset="0"/>
              </a:rPr>
              <a:t> Sort </a:t>
            </a:r>
            <a:r>
              <a:rPr lang="en-US" sz="2400" dirty="0" err="1">
                <a:solidFill>
                  <a:schemeClr val="bg1"/>
                </a:solidFill>
                <a:latin typeface="Times New Roman" panose="02020603050405020304" pitchFamily="18" charset="0"/>
                <a:cs typeface="Times New Roman" panose="02020603050405020304" pitchFamily="18" charset="0"/>
              </a:rPr>
              <a:t>əlavə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yaddaş</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istifadəsi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tələb</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etmir</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Massiv</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daxilində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yerində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çeşidləyir</a:t>
            </a:r>
            <a:r>
              <a:rPr lang="en-US" sz="2400" dirty="0">
                <a:solidFill>
                  <a:schemeClr val="bg1"/>
                </a:solidFill>
                <a:latin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4" name="Title 1">
            <a:extLst>
              <a:ext uri="{FF2B5EF4-FFF2-40B4-BE49-F238E27FC236}">
                <a16:creationId xmlns:a16="http://schemas.microsoft.com/office/drawing/2014/main" xmlns="" id="{F5957B3E-4F9F-670B-1A43-6C9DF4F6D490}"/>
              </a:ext>
            </a:extLst>
          </p:cNvPr>
          <p:cNvSpPr txBox="1">
            <a:spLocks/>
          </p:cNvSpPr>
          <p:nvPr/>
        </p:nvSpPr>
        <p:spPr>
          <a:xfrm>
            <a:off x="395151" y="4826641"/>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err="1" smtClean="0">
                <a:solidFill>
                  <a:schemeClr val="bg1"/>
                </a:solidFill>
                <a:latin typeface="Times New Roman" panose="02020603050405020304" pitchFamily="18" charset="0"/>
                <a:cs typeface="Times New Roman" panose="02020603050405020304" pitchFamily="18" charset="0"/>
              </a:rPr>
              <a:t>Dezavantajları</a:t>
            </a:r>
            <a:r>
              <a:rPr lang="en-US" sz="3200" dirty="0" smtClean="0">
                <a:solidFill>
                  <a:schemeClr val="bg1"/>
                </a:solidFill>
                <a:latin typeface="Times New Roman" panose="02020603050405020304" pitchFamily="18" charset="0"/>
                <a:cs typeface="Times New Roman" panose="02020603050405020304" pitchFamily="18" charset="0"/>
              </a:rPr>
              <a:t>:</a:t>
            </a:r>
            <a:br>
              <a:rPr lang="en-US" sz="3200" dirty="0" smtClean="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xmlns="" id="{CDEA4275-662C-3BD8-0AF2-AB8500235CF5}"/>
              </a:ext>
            </a:extLst>
          </p:cNvPr>
          <p:cNvSpPr txBox="1">
            <a:spLocks/>
          </p:cNvSpPr>
          <p:nvPr/>
        </p:nvSpPr>
        <p:spPr>
          <a:xfrm>
            <a:off x="266885" y="4816046"/>
            <a:ext cx="17942006" cy="495575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400" dirty="0" smtClean="0">
              <a:solidFill>
                <a:schemeClr val="bg1"/>
              </a:solidFill>
              <a:latin typeface="Times New Roman" panose="02020603050405020304" pitchFamily="18" charset="0"/>
              <a:cs typeface="Times New Roman" panose="02020603050405020304" pitchFamily="18" charset="0"/>
            </a:endParaRPr>
          </a:p>
          <a:p>
            <a:endParaRPr lang="en-US" sz="2400" dirty="0" smtClean="0">
              <a:solidFill>
                <a:schemeClr val="bg1"/>
              </a:solidFill>
              <a:latin typeface="Times New Roman" panose="02020603050405020304" pitchFamily="18" charset="0"/>
              <a:cs typeface="Times New Roman" panose="02020603050405020304" pitchFamily="18" charset="0"/>
            </a:endParaRPr>
          </a:p>
          <a:p>
            <a:r>
              <a:rPr lang="en-US" sz="2400" dirty="0" err="1" smtClean="0">
                <a:solidFill>
                  <a:schemeClr val="bg1"/>
                </a:solidFill>
                <a:latin typeface="Times New Roman" panose="02020603050405020304" pitchFamily="18" charset="0"/>
                <a:cs typeface="Times New Roman" panose="02020603050405020304" pitchFamily="18" charset="0"/>
              </a:rPr>
              <a:t>Aşağı</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Performans</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Böyük</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məlumat</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dəstləri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üçün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aşağı</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performansa</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malikdir</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Ən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pis</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halda</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əks</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sıralanmış</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siyahı</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kimi</a:t>
            </a:r>
            <a:r>
              <a:rPr lang="en-US" sz="2400" dirty="0" smtClean="0">
                <a:solidFill>
                  <a:schemeClr val="bg1"/>
                </a:solidFill>
                <a:latin typeface="Times New Roman" panose="02020603050405020304" pitchFamily="18" charset="0"/>
                <a:cs typeface="Times New Roman" panose="02020603050405020304" pitchFamily="18" charset="0"/>
              </a:rPr>
              <a:t>) zaman </a:t>
            </a:r>
            <a:r>
              <a:rPr lang="en-US" sz="2400" dirty="0" err="1" smtClean="0">
                <a:solidFill>
                  <a:schemeClr val="bg1"/>
                </a:solidFill>
                <a:latin typeface="Times New Roman" panose="02020603050405020304" pitchFamily="18" charset="0"/>
                <a:cs typeface="Times New Roman" panose="02020603050405020304" pitchFamily="18" charset="0"/>
              </a:rPr>
              <a:t>mürəkkəbliyi</a:t>
            </a:r>
            <a:r>
              <a:rPr lang="en-US" sz="2400" dirty="0" smtClean="0">
                <a:solidFill>
                  <a:schemeClr val="bg1"/>
                </a:solidFill>
                <a:latin typeface="Times New Roman" panose="02020603050405020304" pitchFamily="18" charset="0"/>
                <a:cs typeface="Times New Roman" panose="02020603050405020304" pitchFamily="18" charset="0"/>
              </a:rPr>
              <a:t> O(n^2) </a:t>
            </a:r>
            <a:r>
              <a:rPr lang="en-US" sz="2400" dirty="0" err="1" smtClean="0">
                <a:solidFill>
                  <a:schemeClr val="bg1"/>
                </a:solidFill>
                <a:latin typeface="Times New Roman" panose="02020603050405020304" pitchFamily="18" charset="0"/>
                <a:cs typeface="Times New Roman" panose="02020603050405020304" pitchFamily="18" charset="0"/>
              </a:rPr>
              <a:t>təşkil</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edir</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ki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bu</a:t>
            </a:r>
            <a:r>
              <a:rPr lang="en-US" sz="2400" dirty="0" smtClean="0">
                <a:solidFill>
                  <a:schemeClr val="bg1"/>
                </a:solidFill>
                <a:latin typeface="Times New Roman" panose="02020603050405020304" pitchFamily="18" charset="0"/>
                <a:cs typeface="Times New Roman" panose="02020603050405020304" pitchFamily="18" charset="0"/>
              </a:rPr>
              <a:t> da </a:t>
            </a:r>
            <a:r>
              <a:rPr lang="en-US" sz="2400" dirty="0" err="1" smtClean="0">
                <a:solidFill>
                  <a:schemeClr val="bg1"/>
                </a:solidFill>
                <a:latin typeface="Times New Roman" panose="02020603050405020304" pitchFamily="18" charset="0"/>
                <a:cs typeface="Times New Roman" panose="02020603050405020304" pitchFamily="18" charset="0"/>
              </a:rPr>
              <a:t>böyük</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verilənlər</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dəstləri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üçün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çox</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yavaş</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əməliyyatdır</a:t>
            </a:r>
            <a:r>
              <a:rPr lang="en-US" sz="2400" dirty="0" smtClean="0">
                <a:solidFill>
                  <a:schemeClr val="bg1"/>
                </a:solidFill>
                <a:latin typeface="Times New Roman" panose="02020603050405020304" pitchFamily="18" charset="0"/>
                <a:cs typeface="Times New Roman" panose="02020603050405020304" pitchFamily="18" charset="0"/>
              </a:rPr>
              <a:t>.</a:t>
            </a:r>
          </a:p>
          <a:p>
            <a:endParaRPr lang="en-US" sz="2400" dirty="0" smtClean="0">
              <a:solidFill>
                <a:schemeClr val="bg1"/>
              </a:solidFill>
              <a:latin typeface="Times New Roman" panose="02020603050405020304" pitchFamily="18" charset="0"/>
              <a:cs typeface="Times New Roman" panose="02020603050405020304" pitchFamily="18" charset="0"/>
            </a:endParaRPr>
          </a:p>
          <a:p>
            <a:r>
              <a:rPr lang="en-US" sz="2400" dirty="0" err="1" smtClean="0">
                <a:solidFill>
                  <a:schemeClr val="bg1"/>
                </a:solidFill>
                <a:latin typeface="Times New Roman" panose="02020603050405020304" pitchFamily="18" charset="0"/>
                <a:cs typeface="Times New Roman" panose="02020603050405020304" pitchFamily="18" charset="0"/>
              </a:rPr>
              <a:t>Məlumatların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çeşidlənməsi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üçün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digər</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alqoritmlər</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daha</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yaxşıdır</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Daxiletmə</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çeşidlənməsi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böyük</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məlumat</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dəstlərinin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çeşidlənməsi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üçün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üstünlük</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verilən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seçim</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deyil</a:t>
            </a:r>
            <a:r>
              <a:rPr lang="en-US" sz="2400" dirty="0" smtClean="0">
                <a:solidFill>
                  <a:schemeClr val="bg1"/>
                </a:solidFill>
                <a:latin typeface="Times New Roman" panose="02020603050405020304" pitchFamily="18" charset="0"/>
                <a:cs typeface="Times New Roman" panose="02020603050405020304" pitchFamily="18" charset="0"/>
              </a:rPr>
              <a:t>. Quicksort </a:t>
            </a:r>
            <a:r>
              <a:rPr lang="en-US" sz="2400" dirty="0" err="1" smtClean="0">
                <a:solidFill>
                  <a:schemeClr val="bg1"/>
                </a:solidFill>
                <a:latin typeface="Times New Roman" panose="02020603050405020304" pitchFamily="18" charset="0"/>
                <a:cs typeface="Times New Roman" panose="02020603050405020304" pitchFamily="18" charset="0"/>
              </a:rPr>
              <a:t>alqoritmləri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kimi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daha</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səmərəli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alternativlər</a:t>
            </a:r>
            <a:r>
              <a:rPr lang="en-US" sz="2400" dirty="0" smtClean="0">
                <a:solidFill>
                  <a:schemeClr val="bg1"/>
                </a:solidFill>
                <a:latin typeface="Times New Roman" panose="02020603050405020304" pitchFamily="18" charset="0"/>
                <a:cs typeface="Times New Roman" panose="02020603050405020304" pitchFamily="18" charset="0"/>
              </a:rPr>
              <a:t> var.</a:t>
            </a:r>
          </a:p>
          <a:p>
            <a:endParaRPr lang="en-US" sz="2400" dirty="0" smtClean="0">
              <a:solidFill>
                <a:schemeClr val="bg1"/>
              </a:solidFill>
              <a:latin typeface="Times New Roman" panose="02020603050405020304" pitchFamily="18" charset="0"/>
              <a:cs typeface="Times New Roman" panose="02020603050405020304" pitchFamily="18" charset="0"/>
            </a:endParaRPr>
          </a:p>
          <a:p>
            <a:r>
              <a:rPr lang="en-US" sz="2400" dirty="0" err="1" smtClean="0">
                <a:solidFill>
                  <a:schemeClr val="bg1"/>
                </a:solidFill>
                <a:latin typeface="Times New Roman" panose="02020603050405020304" pitchFamily="18" charset="0"/>
                <a:cs typeface="Times New Roman" panose="02020603050405020304" pitchFamily="18" charset="0"/>
              </a:rPr>
              <a:t>Massivlərin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Sırası</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Dəyişməz</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Daxiletmə</a:t>
            </a:r>
            <a:r>
              <a:rPr lang="en-US" sz="2400" dirty="0" smtClean="0">
                <a:solidFill>
                  <a:schemeClr val="bg1"/>
                </a:solidFill>
                <a:latin typeface="Times New Roman" panose="02020603050405020304" pitchFamily="18" charset="0"/>
                <a:cs typeface="Times New Roman" panose="02020603050405020304" pitchFamily="18" charset="0"/>
              </a:rPr>
              <a:t> Sort </a:t>
            </a:r>
            <a:r>
              <a:rPr lang="en-US" sz="2400" dirty="0" err="1" smtClean="0">
                <a:solidFill>
                  <a:schemeClr val="bg1"/>
                </a:solidFill>
                <a:latin typeface="Times New Roman" panose="02020603050405020304" pitchFamily="18" charset="0"/>
                <a:cs typeface="Times New Roman" panose="02020603050405020304" pitchFamily="18" charset="0"/>
              </a:rPr>
              <a:t>adətən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massivin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orijinal</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sırasını</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dəyişir</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Çeşidlənmiş</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nüsxəni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saxlamaq</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lazımdırsa</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əlavə</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yaddaşdan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istifadə</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etməli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ola</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bilərsiniz</a:t>
            </a:r>
            <a:r>
              <a:rPr lang="en-US" sz="2400" dirty="0" smtClean="0">
                <a:solidFill>
                  <a:schemeClr val="bg1"/>
                </a:solidFill>
                <a:latin typeface="Times New Roman" panose="02020603050405020304" pitchFamily="18" charset="0"/>
                <a:cs typeface="Times New Roman" panose="02020603050405020304" pitchFamily="18" charset="0"/>
              </a:rPr>
              <a:t>.</a:t>
            </a:r>
          </a:p>
          <a:p>
            <a:endParaRPr lang="en-US" sz="2400" dirty="0" smtClean="0">
              <a:solidFill>
                <a:schemeClr val="bg1"/>
              </a:solidFill>
              <a:latin typeface="Times New Roman" panose="02020603050405020304" pitchFamily="18" charset="0"/>
              <a:cs typeface="Times New Roman" panose="02020603050405020304" pitchFamily="18" charset="0"/>
            </a:endParaRPr>
          </a:p>
          <a:p>
            <a:r>
              <a:rPr lang="en-US" sz="2400" dirty="0" err="1" smtClean="0">
                <a:solidFill>
                  <a:schemeClr val="bg1"/>
                </a:solidFill>
                <a:latin typeface="Times New Roman" panose="02020603050405020304" pitchFamily="18" charset="0"/>
                <a:cs typeface="Times New Roman" panose="02020603050405020304" pitchFamily="18" charset="0"/>
              </a:rPr>
              <a:t>Ən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yaxşı</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iş</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performansı</a:t>
            </a:r>
            <a:r>
              <a:rPr lang="en-US" sz="2400" dirty="0" smtClean="0">
                <a:solidFill>
                  <a:schemeClr val="bg1"/>
                </a:solidFill>
                <a:latin typeface="Times New Roman" panose="02020603050405020304" pitchFamily="18" charset="0"/>
                <a:cs typeface="Times New Roman" panose="02020603050405020304" pitchFamily="18" charset="0"/>
              </a:rPr>
              <a:t>: Insertion Sort </a:t>
            </a:r>
            <a:r>
              <a:rPr lang="en-US" sz="2400" dirty="0" err="1" smtClean="0">
                <a:solidFill>
                  <a:schemeClr val="bg1"/>
                </a:solidFill>
                <a:latin typeface="Times New Roman" panose="02020603050405020304" pitchFamily="18" charset="0"/>
                <a:cs typeface="Times New Roman" panose="02020603050405020304" pitchFamily="18" charset="0"/>
              </a:rPr>
              <a:t>ən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yaxşı</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halda</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belə</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digər</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alqoritmlərdən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geri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qalır</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artıq</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çeşidlənmiş</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massiv</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üçün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Xüsusilə</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böyük</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məlumat</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dəstləri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üçün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daha</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yaxşı</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seçimlər</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mövcuddur</a:t>
            </a:r>
            <a:r>
              <a:rPr lang="en-US" sz="2400" dirty="0" smtClean="0">
                <a:solidFill>
                  <a:schemeClr val="bg1"/>
                </a:solidFill>
                <a:latin typeface="Times New Roman" panose="02020603050405020304" pitchFamily="18" charset="0"/>
                <a:cs typeface="Times New Roman" panose="02020603050405020304" pitchFamily="18" charset="0"/>
              </a:rPr>
              <a:t>.</a:t>
            </a:r>
          </a:p>
          <a:p>
            <a:endParaRPr lang="en-US" sz="2400" dirty="0" smtClean="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08325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374139" y="349373"/>
            <a:ext cx="5243743" cy="1015663"/>
          </a:xfrm>
          <a:prstGeom prst="rect">
            <a:avLst/>
          </a:prstGeom>
        </p:spPr>
        <p:txBody>
          <a:bodyPr wrap="none">
            <a:spAutoFit/>
          </a:bodyPr>
          <a:lstStyle/>
          <a:p>
            <a:r>
              <a:rPr lang="az-Latn-AZ" sz="6000" b="1" dirty="0">
                <a:solidFill>
                  <a:schemeClr val="bg1"/>
                </a:solidFill>
                <a:latin typeface="Josefin Sans SemiBold" panose="020B0604020202020204" charset="0"/>
                <a:ea typeface="Calibri" panose="020F0502020204030204" pitchFamily="34" charset="0"/>
                <a:cs typeface="Times New Roman" panose="02020603050405020304" pitchFamily="18" charset="0"/>
              </a:rPr>
              <a:t>Selection Sort</a:t>
            </a:r>
            <a:endParaRPr lang="ru-RU" sz="6000" dirty="0">
              <a:solidFill>
                <a:schemeClr val="bg1"/>
              </a:solidFill>
            </a:endParaRPr>
          </a:p>
        </p:txBody>
      </p:sp>
      <p:sp>
        <p:nvSpPr>
          <p:cNvPr id="3" name="Прямоугольник 2"/>
          <p:cNvSpPr/>
          <p:nvPr/>
        </p:nvSpPr>
        <p:spPr>
          <a:xfrm>
            <a:off x="374138" y="1767501"/>
            <a:ext cx="17586315" cy="2500043"/>
          </a:xfrm>
          <a:prstGeom prst="rect">
            <a:avLst/>
          </a:prstGeom>
        </p:spPr>
        <p:txBody>
          <a:bodyPr wrap="square">
            <a:spAutoFit/>
          </a:bodyPr>
          <a:lstStyle/>
          <a:p>
            <a:pPr>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Selection çeşidləmə alqoritminin məqsədi hər bir elementi təkrarlamaqla massivin minimum dəyərini tapmaqdır. Hər bir iterasiya üçün alqoritm ardıcıllığın cari minimum dəyərini cari elementlə müqayisə edir. Cari dəyər minimum dəyərdən kiçik olarsa, dəyişdirmə prosesi baş verir. Bu proses massiv tam çeşidlənənə qədər davam edir.</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Bu alqoritm böyük məlumat dəstləri üçün uyğun deyil, çünki onun orta və ən pis vəziyyət mürəkkəbliyi Ο(n2)-dir, burada n elementlərin sayıdır.</a:t>
            </a:r>
            <a:endParaRPr lang="ru-RU"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Прямоугольник 3"/>
          <p:cNvSpPr/>
          <p:nvPr/>
        </p:nvSpPr>
        <p:spPr>
          <a:xfrm>
            <a:off x="374138" y="4670009"/>
            <a:ext cx="2888932" cy="960969"/>
          </a:xfrm>
          <a:prstGeom prst="rect">
            <a:avLst/>
          </a:prstGeom>
        </p:spPr>
        <p:txBody>
          <a:bodyPr wrap="none">
            <a:spAutoFit/>
          </a:bodyPr>
          <a:lstStyle/>
          <a:p>
            <a:pPr>
              <a:lnSpc>
                <a:spcPct val="107000"/>
              </a:lnSpc>
              <a:spcAft>
                <a:spcPts val="800"/>
              </a:spcAft>
            </a:pPr>
            <a:r>
              <a:rPr lang="az-Latn-AZ" sz="5400" dirty="0">
                <a:solidFill>
                  <a:schemeClr val="bg1"/>
                </a:solidFill>
                <a:latin typeface="Josefin Sans SemiBold" panose="020B0604020202020204" charset="0"/>
                <a:ea typeface="Calibri" panose="020F0502020204030204" pitchFamily="34" charset="0"/>
                <a:cs typeface="Times New Roman" panose="02020603050405020304" pitchFamily="18" charset="0"/>
              </a:rPr>
              <a:t>Alqoritm</a:t>
            </a:r>
            <a:endParaRPr lang="ru-RU" sz="5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Прямоугольник 4"/>
          <p:cNvSpPr/>
          <p:nvPr/>
        </p:nvSpPr>
        <p:spPr>
          <a:xfrm>
            <a:off x="374138" y="6338270"/>
            <a:ext cx="9144000" cy="2807820"/>
          </a:xfrm>
          <a:prstGeom prst="rect">
            <a:avLst/>
          </a:prstGeom>
        </p:spPr>
        <p:txBody>
          <a:bodyPr>
            <a:spAutoFit/>
          </a:bodyPr>
          <a:lstStyle/>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 1: MIN-i 0-a təyin </a:t>
            </a:r>
            <a:r>
              <a:rPr lang="az-Latn-AZ"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edin</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 2: Siyahıda minimum elementi </a:t>
            </a:r>
            <a:r>
              <a:rPr lang="az-Latn-AZ"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axtarın</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 3: MIN yerində dəyərlə </a:t>
            </a:r>
            <a:r>
              <a:rPr lang="az-Latn-AZ"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dəyişdirin</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 4: Növbəti elementə işarə etmək üçün MIN-i </a:t>
            </a:r>
            <a:r>
              <a:rPr lang="az-Latn-AZ"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artırın</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az-Latn-AZ"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 5: Siyahı sıralanana qədər təkrarlayın</a:t>
            </a:r>
            <a:endParaRPr lang="ru-RU"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8450" y="5517107"/>
            <a:ext cx="7158982" cy="4009030"/>
          </a:xfrm>
          <a:prstGeom prst="rect">
            <a:avLst/>
          </a:prstGeom>
        </p:spPr>
      </p:pic>
    </p:spTree>
    <p:extLst>
      <p:ext uri="{BB962C8B-B14F-4D97-AF65-F5344CB8AC3E}">
        <p14:creationId xmlns:p14="http://schemas.microsoft.com/office/powerpoint/2010/main" val="103769591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334528" y="382783"/>
            <a:ext cx="8108310" cy="470000"/>
          </a:xfrm>
          <a:prstGeom prst="rect">
            <a:avLst/>
          </a:prstGeom>
        </p:spPr>
        <p:txBody>
          <a:bodyPr wrap="none">
            <a:spAutoFit/>
          </a:bodyPr>
          <a:lstStyle/>
          <a:p>
            <a:pPr>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Nümunə olaraq aşağıda təsvir olunan massivi nəzərdən keçirək.</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Рисунок 10" descr="working-of-selection-sort-algorithm."/>
          <p:cNvPicPr/>
          <p:nvPr/>
        </p:nvPicPr>
        <p:blipFill rotWithShape="1">
          <a:blip r:embed="rId3">
            <a:extLst>
              <a:ext uri="{28A0092B-C50C-407E-A947-70E740481C1C}">
                <a14:useLocalDpi xmlns:a14="http://schemas.microsoft.com/office/drawing/2010/main" val="0"/>
              </a:ext>
            </a:extLst>
          </a:blip>
          <a:srcRect l="9565" t="37455" b="23665"/>
          <a:stretch/>
        </p:blipFill>
        <p:spPr bwMode="auto">
          <a:xfrm>
            <a:off x="450376" y="1228298"/>
            <a:ext cx="6987654" cy="846162"/>
          </a:xfrm>
          <a:prstGeom prst="rect">
            <a:avLst/>
          </a:prstGeom>
          <a:noFill/>
          <a:ln>
            <a:noFill/>
          </a:ln>
        </p:spPr>
      </p:pic>
      <p:sp>
        <p:nvSpPr>
          <p:cNvPr id="3" name="Прямоугольник 2"/>
          <p:cNvSpPr/>
          <p:nvPr/>
        </p:nvSpPr>
        <p:spPr>
          <a:xfrm>
            <a:off x="8584443" y="462585"/>
            <a:ext cx="9144000" cy="1260345"/>
          </a:xfrm>
          <a:prstGeom prst="rect">
            <a:avLst/>
          </a:prstGeom>
        </p:spPr>
        <p:txBody>
          <a:bodyPr>
            <a:spAutoFit/>
          </a:bodyPr>
          <a:lstStyle/>
          <a:p>
            <a:pPr>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Bütün siyahı sıralanmış siyahıda birinci mövqe üçün ardıcıl olaraq skan edilir. Siz bütün siyahıda axtarış edirsiniz və 10-un 15-in saxlandığı ilk mövqedə ən aşağı dəyər olduğunu görürsünüz.</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Рисунок 12" descr="working-of-selection-sort-algorithm1."/>
          <p:cNvPicPr/>
          <p:nvPr/>
        </p:nvPicPr>
        <p:blipFill rotWithShape="1">
          <a:blip r:embed="rId4">
            <a:extLst>
              <a:ext uri="{28A0092B-C50C-407E-A947-70E740481C1C}">
                <a14:useLocalDpi xmlns:a14="http://schemas.microsoft.com/office/drawing/2010/main" val="0"/>
              </a:ext>
            </a:extLst>
          </a:blip>
          <a:srcRect l="8187" t="28319" r="3591" b="24584"/>
          <a:stretch/>
        </p:blipFill>
        <p:spPr bwMode="auto">
          <a:xfrm>
            <a:off x="8442838" y="2074460"/>
            <a:ext cx="8425795" cy="982636"/>
          </a:xfrm>
          <a:prstGeom prst="rect">
            <a:avLst/>
          </a:prstGeom>
          <a:noFill/>
          <a:ln>
            <a:noFill/>
          </a:ln>
        </p:spPr>
      </p:pic>
      <p:sp>
        <p:nvSpPr>
          <p:cNvPr id="4" name="Прямоугольник 3"/>
          <p:cNvSpPr/>
          <p:nvPr/>
        </p:nvSpPr>
        <p:spPr>
          <a:xfrm>
            <a:off x="334528" y="2458775"/>
            <a:ext cx="8108310" cy="1277850"/>
          </a:xfrm>
          <a:prstGeom prst="rect">
            <a:avLst/>
          </a:prstGeom>
        </p:spPr>
        <p:txBody>
          <a:bodyPr wrap="square">
            <a:spAutoFit/>
          </a:bodyPr>
          <a:lstStyle/>
          <a:p>
            <a:pPr>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Nəticədə, siz 15-i 10 ilə əvəz etdiniz. Bir iterasiyadan sonra siyahıda ən aşağı qiymətə çevrilən 10 rəqəmi çeşidlənmiş siyahının yuxarısında görünür.</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Рисунок 14" descr="working-of-selection-sort2"/>
          <p:cNvPicPr/>
          <p:nvPr/>
        </p:nvPicPr>
        <p:blipFill rotWithShape="1">
          <a:blip r:embed="rId5">
            <a:extLst>
              <a:ext uri="{28A0092B-C50C-407E-A947-70E740481C1C}">
                <a14:useLocalDpi xmlns:a14="http://schemas.microsoft.com/office/drawing/2010/main" val="0"/>
              </a:ext>
            </a:extLst>
          </a:blip>
          <a:srcRect l="5200" t="21727" r="4051" b="26724"/>
          <a:stretch/>
        </p:blipFill>
        <p:spPr bwMode="auto">
          <a:xfrm>
            <a:off x="450376" y="3927690"/>
            <a:ext cx="6987654" cy="1078174"/>
          </a:xfrm>
          <a:prstGeom prst="rect">
            <a:avLst/>
          </a:prstGeom>
          <a:noFill/>
          <a:ln>
            <a:noFill/>
          </a:ln>
        </p:spPr>
      </p:pic>
      <p:sp>
        <p:nvSpPr>
          <p:cNvPr id="5" name="Прямоугольник 4"/>
          <p:cNvSpPr/>
          <p:nvPr/>
        </p:nvSpPr>
        <p:spPr>
          <a:xfrm>
            <a:off x="8584443" y="3458183"/>
            <a:ext cx="7074830" cy="882678"/>
          </a:xfrm>
          <a:prstGeom prst="rect">
            <a:avLst/>
          </a:prstGeom>
        </p:spPr>
        <p:txBody>
          <a:bodyPr wrap="square">
            <a:spAutoFit/>
          </a:bodyPr>
          <a:lstStyle/>
          <a:p>
            <a:pPr>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Siyahının qalan hissəsini 30-un yerləşdiyi ikinci mövqe üçün xətti olaraq skan etməklə başlamalısınız.</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 name="Рисунок 16" descr="working-of-selection-sort-algorithm4"/>
          <p:cNvPicPr/>
          <p:nvPr/>
        </p:nvPicPr>
        <p:blipFill rotWithShape="1">
          <a:blip r:embed="rId6">
            <a:extLst>
              <a:ext uri="{28A0092B-C50C-407E-A947-70E740481C1C}">
                <a14:useLocalDpi xmlns:a14="http://schemas.microsoft.com/office/drawing/2010/main" val="0"/>
              </a:ext>
            </a:extLst>
          </a:blip>
          <a:srcRect l="7038" t="25326" r="2903" b="37950"/>
          <a:stretch/>
        </p:blipFill>
        <p:spPr bwMode="auto">
          <a:xfrm>
            <a:off x="8442838" y="4528854"/>
            <a:ext cx="8980225" cy="1198143"/>
          </a:xfrm>
          <a:prstGeom prst="rect">
            <a:avLst/>
          </a:prstGeom>
          <a:noFill/>
          <a:ln>
            <a:noFill/>
          </a:ln>
        </p:spPr>
      </p:pic>
      <p:sp>
        <p:nvSpPr>
          <p:cNvPr id="6" name="Прямоугольник 5"/>
          <p:cNvSpPr/>
          <p:nvPr/>
        </p:nvSpPr>
        <p:spPr>
          <a:xfrm>
            <a:off x="450375" y="5437534"/>
            <a:ext cx="7478973" cy="1277850"/>
          </a:xfrm>
          <a:prstGeom prst="rect">
            <a:avLst/>
          </a:prstGeom>
        </p:spPr>
        <p:txBody>
          <a:bodyPr wrap="square">
            <a:spAutoFit/>
          </a:bodyPr>
          <a:lstStyle/>
          <a:p>
            <a:pPr>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Siz kəşf etdiniz ki, 15 siyahıda ikinci ən aşağı qiymətdir və ikinci yerdə yerləşdirilməlidir. Bu dəyərləri dəyişdirməlisiniz.</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9" name="Рисунок 18" descr="working-of-selection-sort-algorithm5.j"/>
          <p:cNvPicPr/>
          <p:nvPr/>
        </p:nvPicPr>
        <p:blipFill rotWithShape="1">
          <a:blip r:embed="rId7">
            <a:extLst>
              <a:ext uri="{28A0092B-C50C-407E-A947-70E740481C1C}">
                <a14:useLocalDpi xmlns:a14="http://schemas.microsoft.com/office/drawing/2010/main" val="0"/>
              </a:ext>
            </a:extLst>
          </a:blip>
          <a:srcRect l="460" t="27885" r="3507" b="19344"/>
          <a:stretch/>
        </p:blipFill>
        <p:spPr bwMode="auto">
          <a:xfrm>
            <a:off x="450375" y="6906450"/>
            <a:ext cx="7206019" cy="1296539"/>
          </a:xfrm>
          <a:prstGeom prst="rect">
            <a:avLst/>
          </a:prstGeom>
          <a:noFill/>
          <a:ln>
            <a:noFill/>
          </a:ln>
        </p:spPr>
      </p:pic>
      <p:sp>
        <p:nvSpPr>
          <p:cNvPr id="7" name="Прямоугольник 6"/>
          <p:cNvSpPr/>
          <p:nvPr/>
        </p:nvSpPr>
        <p:spPr>
          <a:xfrm>
            <a:off x="8442838" y="6800967"/>
            <a:ext cx="8079475" cy="830997"/>
          </a:xfrm>
          <a:prstGeom prst="rect">
            <a:avLst/>
          </a:prstGeom>
        </p:spPr>
        <p:txBody>
          <a:bodyPr wrap="square">
            <a:spAutoFit/>
          </a:bodyPr>
          <a:lstStyle/>
          <a:p>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İki iterasiyadan sonra iki ən kiçik dəyər sıralanmış şəkildə başlanğıcda yerləşdirilir</a:t>
            </a:r>
            <a:endParaRPr lang="ru-RU" sz="2400" dirty="0">
              <a:solidFill>
                <a:schemeClr val="bg1"/>
              </a:solidFill>
              <a:latin typeface="Times New Roman" panose="02020603050405020304" pitchFamily="18" charset="0"/>
              <a:cs typeface="Times New Roman" panose="02020603050405020304" pitchFamily="18" charset="0"/>
            </a:endParaRPr>
          </a:p>
        </p:txBody>
      </p:sp>
      <p:pic>
        <p:nvPicPr>
          <p:cNvPr id="21" name="Рисунок 20" descr="working-of-selection-sort-algorithm6."/>
          <p:cNvPicPr/>
          <p:nvPr/>
        </p:nvPicPr>
        <p:blipFill rotWithShape="1">
          <a:blip r:embed="rId8">
            <a:extLst>
              <a:ext uri="{28A0092B-C50C-407E-A947-70E740481C1C}">
                <a14:useLocalDpi xmlns:a14="http://schemas.microsoft.com/office/drawing/2010/main" val="0"/>
              </a:ext>
            </a:extLst>
          </a:blip>
          <a:srcRect l="6119" t="32090" r="1754" b="20149"/>
          <a:stretch/>
        </p:blipFill>
        <p:spPr bwMode="auto">
          <a:xfrm>
            <a:off x="8442838" y="8082545"/>
            <a:ext cx="8639033" cy="1525479"/>
          </a:xfrm>
          <a:prstGeom prst="rect">
            <a:avLst/>
          </a:prstGeom>
          <a:noFill/>
          <a:ln>
            <a:noFill/>
          </a:ln>
        </p:spPr>
      </p:pic>
      <p:sp>
        <p:nvSpPr>
          <p:cNvPr id="8" name="Прямоугольник 7"/>
          <p:cNvSpPr/>
          <p:nvPr/>
        </p:nvSpPr>
        <p:spPr>
          <a:xfrm>
            <a:off x="334528" y="8882038"/>
            <a:ext cx="8201284" cy="470000"/>
          </a:xfrm>
          <a:prstGeom prst="rect">
            <a:avLst/>
          </a:prstGeom>
        </p:spPr>
        <p:txBody>
          <a:bodyPr wrap="none">
            <a:spAutoFit/>
          </a:bodyPr>
          <a:lstStyle/>
          <a:p>
            <a:pPr>
              <a:lnSpc>
                <a:spcPct val="107000"/>
              </a:lnSpc>
              <a:spcAft>
                <a:spcPts val="800"/>
              </a:spcAft>
            </a:pP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Qalan massiv elementləri üçün də eyni prosedur həyata keçirilir.</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7719497"/>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288045" y="328191"/>
            <a:ext cx="4277133" cy="1153970"/>
          </a:xfrm>
          <a:prstGeom prst="rect">
            <a:avLst/>
          </a:prstGeom>
        </p:spPr>
        <p:txBody>
          <a:bodyPr wrap="none">
            <a:spAutoFit/>
          </a:bodyPr>
          <a:lstStyle/>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600" spc="10" dirty="0">
                <a:solidFill>
                  <a:schemeClr val="bg1"/>
                </a:solidFill>
                <a:latin typeface="Josefin Sans SemiBold" panose="020B0604020202020204" charset="0"/>
                <a:ea typeface="Times New Roman" panose="02020603050405020304" pitchFamily="18" charset="0"/>
                <a:cs typeface="Times New Roman" panose="02020603050405020304" pitchFamily="18" charset="0"/>
              </a:rPr>
              <a:t>Quick Sort</a:t>
            </a:r>
            <a:endParaRPr lang="ru-RU" sz="6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Прямоугольник 2"/>
          <p:cNvSpPr/>
          <p:nvPr/>
        </p:nvSpPr>
        <p:spPr>
          <a:xfrm>
            <a:off x="288045" y="1696484"/>
            <a:ext cx="16894486" cy="3129575"/>
          </a:xfrm>
          <a:prstGeom prst="rect">
            <a:avLst/>
          </a:prstGeom>
        </p:spPr>
        <p:txBody>
          <a:bodyPr wrap="square">
            <a:spAutoFit/>
          </a:bodyPr>
          <a:lstStyle/>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Quick Sort,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bölün</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və</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fəth</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et"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alqoritminə</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əsaslanan</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bir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çeşidləmə</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alqoritmidir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bir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elementi</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çubuq</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kimi</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seçir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və</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seçilmiş</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çubuğun</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ətrafında</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müəyyən</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bir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sıra</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parçalayır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Çubuğu</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sıralanmış</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massivdə</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düzgün</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vəziyyətdə</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yerləşdirir</a:t>
            </a:r>
            <a:r>
              <a:rPr lang="en-US"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b="1"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Quick Sort </a:t>
            </a:r>
            <a:r>
              <a:rPr lang="az-Latn-AZ" sz="3200" b="1"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necə işləyir?</a:t>
            </a:r>
            <a:endParaRPr lang="ru-RU"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QuickSort-da əsas proses partition(). Bölünmələrin məqsədi dayaq nöqtəsini (hər hansı bir element dayaq nöqtəsi kimi seçilə bilər) sıralanmış massivdə düzgün vəziyyətdə yerləşdirmək və bütün kiçik elementləri dayaq nöqtəsinin soluna, daha böyük elementləri isə dayaq nöqtəsinin sağına yerləşdirməkdir.</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2"/>
          <p:cNvSpPr>
            <a:spLocks noChangeArrowheads="1"/>
          </p:cNvSpPr>
          <p:nvPr/>
        </p:nvSpPr>
        <p:spPr bwMode="auto">
          <a:xfrm>
            <a:off x="288045" y="5844290"/>
            <a:ext cx="644030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z-Latn-AZ" altLang="ru-RU" sz="2800" b="0" i="0" u="none" strike="noStrike" cap="none" normalizeH="0" baseline="0" dirty="0" smtClean="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Bölmə çubuq düzgün vəziyyətdə yerləşdirildikdən sonra çubuğun hər tərəfində rekursiv şəkildə aparılır və bu, massivi qəti şəkildə sıralayır.</a:t>
            </a:r>
            <a:endParaRPr kumimoji="0" lang="az-Latn-AZ" altLang="ru-RU" sz="40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pic>
        <p:nvPicPr>
          <p:cNvPr id="4097" name="Рисунок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7654" y="5167751"/>
            <a:ext cx="10701895" cy="47541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047164" y="9030814"/>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2594922080"/>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Прямоугольник 1"/>
              <p:cNvSpPr/>
              <p:nvPr/>
            </p:nvSpPr>
            <p:spPr>
              <a:xfrm>
                <a:off x="259306" y="331280"/>
                <a:ext cx="17196179" cy="9614427"/>
              </a:xfrm>
              <a:prstGeom prst="rect">
                <a:avLst/>
              </a:prstGeom>
            </p:spPr>
            <p:txBody>
              <a:bodyPr wrap="square">
                <a:spAutoFit/>
              </a:bodyPr>
              <a:lstStyle/>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b="1" spc="1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(Time Complexity)</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spc="1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Zaman </a:t>
                </a:r>
                <a:r>
                  <a:rPr lang="en-US" sz="3200" b="1" spc="1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mürəkkəbliyi</a:t>
                </a:r>
                <a:r>
                  <a:rPr lang="en-US" sz="3200" b="1" spc="1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(Best case) </a:t>
                </a:r>
                <a:r>
                  <a:rPr lang="en-US" sz="32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Ən</a:t>
                </a:r>
                <a:r>
                  <a:rPr lang="en-US" sz="32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yaxşı</a:t>
                </a:r>
                <a:r>
                  <a:rPr lang="en-US" sz="32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hal</a:t>
                </a:r>
                <a:r>
                  <a:rPr lang="en-US" sz="32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Ω (n log (N))</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Sürətli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çeşidləmə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üçün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ən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yaxşı</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ssenari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hər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addımda</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seçilmiş</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dönmə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nöqtəsi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massivi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təxminən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bərabər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yarıya</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böldükdə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baş</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verir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vəziyyətdə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alqoritm</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balanslı</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bölünmələr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yaradacaq</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nəticədə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səmərəli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çeşidləmə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baş</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verəcəkdir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b="1" spc="1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(Average Case) </a:t>
                </a:r>
                <a:r>
                  <a:rPr lang="en-US" sz="3200" b="1" spc="1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Orta</a:t>
                </a:r>
                <a:r>
                  <a:rPr lang="en-US" sz="3200" b="1" spc="1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spc="1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Vəziyyət</a:t>
                </a:r>
                <a:r>
                  <a:rPr lang="en-US" sz="3200" b="1" spc="1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3200" b="1" spc="1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θ</a:t>
                </a:r>
                <a:r>
                  <a:rPr lang="en-US" sz="3200" b="1" spc="1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N log (N))</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spc="1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Quick</a:t>
                </a:r>
                <a:r>
                  <a:rPr lang="az-Latn-AZ" sz="2800" spc="1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sort-un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orta</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vəziyyətdə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performansı</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ümumiyyətlə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praktikada</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çox</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yüksəkdir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ən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sürətli</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çeşidləmə</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alqoritmlərindən</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spc="1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biridir</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Worst case</a:t>
                </a:r>
                <a:r>
                  <a:rPr lang="az-Latn-AZ"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)Ən pis hal: O (</a:t>
                </a:r>
                <a14:m>
                  <m:oMath xmlns:m="http://schemas.openxmlformats.org/officeDocument/2006/math">
                    <m:sSup>
                      <m:sSupPr>
                        <m:ctrlPr>
                          <a:rPr lang="ru-RU" sz="2800" i="1" spc="1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ru-RU" sz="2800" i="1" spc="1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p>
                        <m:r>
                          <a:rPr lang="en-US" sz="2800" i="1" spc="1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az-Latn-AZ"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Ən pis sürətli çeşidləmə ssenarisi, hər addımda növbə ardıcıl olaraq çox balanssız hissələrə səbəb olduqda baş verir. Bir sıra artıq sıralandıqda və dönmə nöqtəsi həmişə ən kiçik və ya ən böyük element kimi seçilir. Ən pis ssenarini yumşaltmaq üçün yaxşı bir istinad nöqtəsi seçmək (məsələn, üçünün ortası) və çeşidlənmədən əvvəl bir elementi qarışdırmaq üçün randomizə edilmiş bir alqoritmdən (randomizə edilmiş sürətli çeşidləmə) istifadə etmək kimi müxtəlif üsullardan istifadə olunur.</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Auxiliary Space</a:t>
                </a:r>
                <a:r>
                  <a:rPr lang="az-Latn-AZ"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Köməkçi boşluq : O(1)</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Köməkçi boşluq: O (1), yığının rekursiv məkanını nəzərə almırıqsa. Yığın rekursiv məkanını nəzərdən keçirsək, ən pis halda sürətli çeşidləmə o(N) ola bilər.</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2" name="Прямоугольник 1"/>
              <p:cNvSpPr>
                <a:spLocks noRot="1" noChangeAspect="1" noMove="1" noResize="1" noEditPoints="1" noAdjustHandles="1" noChangeArrowheads="1" noChangeShapeType="1" noTextEdit="1"/>
              </p:cNvSpPr>
              <p:nvPr/>
            </p:nvSpPr>
            <p:spPr>
              <a:xfrm>
                <a:off x="259306" y="331280"/>
                <a:ext cx="17196179" cy="9614427"/>
              </a:xfrm>
              <a:prstGeom prst="rect">
                <a:avLst/>
              </a:prstGeom>
              <a:blipFill rotWithShape="0">
                <a:blip r:embed="rId3"/>
                <a:stretch>
                  <a:fillRect l="-922" t="-887" b="-444"/>
                </a:stretch>
              </a:blipFill>
            </p:spPr>
            <p:txBody>
              <a:bodyPr/>
              <a:lstStyle/>
              <a:p>
                <a:r>
                  <a:rPr lang="ru-RU">
                    <a:noFill/>
                  </a:rPr>
                  <a:t> </a:t>
                </a:r>
              </a:p>
            </p:txBody>
          </p:sp>
        </mc:Fallback>
      </mc:AlternateContent>
      <p:sp>
        <p:nvSpPr>
          <p:cNvPr id="11" name="Google Shape;733;p34"/>
          <p:cNvSpPr/>
          <p:nvPr/>
        </p:nvSpPr>
        <p:spPr>
          <a:xfrm>
            <a:off x="16711313" y="331280"/>
            <a:ext cx="1237926" cy="1223999"/>
          </a:xfrm>
          <a:custGeom>
            <a:avLst/>
            <a:gdLst/>
            <a:ahLst/>
            <a:cxnLst/>
            <a:rect l="l" t="t" r="r" b="b"/>
            <a:pathLst>
              <a:path w="1237926" h="1223999" extrusionOk="0">
                <a:moveTo>
                  <a:pt x="0" y="0"/>
                </a:moveTo>
                <a:lnTo>
                  <a:pt x="1237926" y="0"/>
                </a:lnTo>
                <a:lnTo>
                  <a:pt x="1237926" y="1223999"/>
                </a:lnTo>
                <a:lnTo>
                  <a:pt x="0" y="1223999"/>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1982989834"/>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436727" y="433070"/>
            <a:ext cx="16295427" cy="2375971"/>
          </a:xfrm>
          <a:prstGeom prst="rect">
            <a:avLst/>
          </a:prstGeom>
        </p:spPr>
        <p:txBody>
          <a:bodyPr wrap="square">
            <a:spAutoFit/>
          </a:bodyPr>
          <a:lstStyle/>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spc="1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(Advantages of Quick Sort) </a:t>
            </a:r>
            <a:r>
              <a:rPr lang="az-Latn-AZ" sz="3200" b="1"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Sürətli çeşidlənmənin üstünlükləri</a:t>
            </a:r>
            <a:r>
              <a:rPr lang="az-Latn-AZ" sz="24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fontAlgn="base">
              <a:lnSpc>
                <a:spcPct val="107000"/>
              </a:lnSpc>
              <a:spcAft>
                <a:spcPts val="75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Problemlərin həllini asanlaşdıran "bölün və fəth edin" alqoritmidir.</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fontAlgn="base">
              <a:lnSpc>
                <a:spcPct val="107000"/>
              </a:lnSpc>
              <a:spcAft>
                <a:spcPts val="75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Böyük məlumat dəstləri ilə işləyərkən təsirli olur.</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fontAlgn="base">
              <a:lnSpc>
                <a:spcPct val="107000"/>
              </a:lnSpc>
              <a:spcAft>
                <a:spcPts val="75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İşləməsi üçün yalnız az miqdarda yaddaş tələb etdiyi üçün aşağı yükə malikdir</a:t>
            </a:r>
            <a:r>
              <a:rPr lang="az-Latn-AZ" sz="2800" spc="1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76" y="4028227"/>
            <a:ext cx="8533333" cy="5396825"/>
          </a:xfrm>
          <a:prstGeom prst="rect">
            <a:avLst/>
          </a:prstGeom>
        </p:spPr>
      </p:pic>
      <mc:AlternateContent xmlns:mc="http://schemas.openxmlformats.org/markup-compatibility/2006">
        <mc:Choice xmlns:a14="http://schemas.microsoft.com/office/drawing/2010/main" Requires="a14">
          <p:sp>
            <p:nvSpPr>
              <p:cNvPr id="4" name="Прямоугольник 3"/>
              <p:cNvSpPr/>
              <p:nvPr/>
            </p:nvSpPr>
            <p:spPr>
              <a:xfrm>
                <a:off x="218364" y="3809552"/>
                <a:ext cx="9144000" cy="5273880"/>
              </a:xfrm>
              <a:prstGeom prst="rect">
                <a:avLst/>
              </a:prstGeom>
            </p:spPr>
            <p:txBody>
              <a:bodyPr>
                <a:spAutoFit/>
              </a:bodyPr>
              <a:lstStyle/>
              <a:p>
                <a:pPr fontAlgn="base">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(Disadvantages of Quick Sort)</a:t>
                </a:r>
                <a:r>
                  <a:rPr lang="az-Latn-AZ"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az-Latn-AZ" sz="3200" b="1"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Sürətli çeşidlənmənin dezavantajları:</a:t>
                </a:r>
                <a:endParaRPr lang="ru-RU"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fontAlgn="base">
                  <a:lnSpc>
                    <a:spcPct val="107000"/>
                  </a:lnSpc>
                  <a:spcAft>
                    <a:spcPts val="75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Dönüş nöqtəsi seçimi uğursuz olduqda ortaya çıxan ən pis zaman mürəkkəbliyi o (</a:t>
                </a:r>
                <a14:m>
                  <m:oMath xmlns:m="http://schemas.openxmlformats.org/officeDocument/2006/math">
                    <m:sSup>
                      <m:sSupPr>
                        <m:ctrlPr>
                          <a:rPr lang="ru-RU" sz="2800" i="1" spc="1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az-Latn-AZ" sz="2800" i="1" spc="1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𝑁</m:t>
                        </m:r>
                      </m:e>
                      <m:sup>
                        <m:r>
                          <a:rPr lang="az-Latn-AZ" sz="2800" i="1" spc="1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az-Latn-AZ"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var.</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fontAlgn="base">
                  <a:lnSpc>
                    <a:spcPct val="107000"/>
                  </a:lnSpc>
                  <a:spcAft>
                    <a:spcPts val="75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Kiçik məlumat dəstləri üçün yaxşı bir seçim deyil.</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fontAlgn="base">
                  <a:lnSpc>
                    <a:spcPct val="107000"/>
                  </a:lnSpc>
                  <a:spcAft>
                    <a:spcPts val="75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az-Latn-AZ" sz="2800"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 sabit bir çeşidləmə deyil, yəni iki elementin eyni açarı varsa, nisbi sırası sürətli çeşidləmə halında sıralanmış çıxışda saxlanılmayacaq, çünki burada elementləri dönmə nöqtəsi mövqeyinə görə dəyişdiririk (orijinal mövqeləri nəzərə alınmadan).</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4" name="Прямоугольник 3"/>
              <p:cNvSpPr>
                <a:spLocks noRot="1" noChangeAspect="1" noMove="1" noResize="1" noEditPoints="1" noAdjustHandles="1" noChangeArrowheads="1" noChangeShapeType="1" noTextEdit="1"/>
              </p:cNvSpPr>
              <p:nvPr/>
            </p:nvSpPr>
            <p:spPr>
              <a:xfrm>
                <a:off x="218364" y="3809552"/>
                <a:ext cx="9144000" cy="5273880"/>
              </a:xfrm>
              <a:prstGeom prst="rect">
                <a:avLst/>
              </a:prstGeom>
              <a:blipFill rotWithShape="0">
                <a:blip r:embed="rId4"/>
                <a:stretch>
                  <a:fillRect l="-1733" t="-1618" r="-467"/>
                </a:stretch>
              </a:blipFill>
            </p:spPr>
            <p:txBody>
              <a:bodyPr/>
              <a:lstStyle/>
              <a:p>
                <a:r>
                  <a:rPr lang="ru-RU">
                    <a:noFill/>
                  </a:rPr>
                  <a:t> </a:t>
                </a:r>
              </a:p>
            </p:txBody>
          </p:sp>
        </mc:Fallback>
      </mc:AlternateContent>
      <p:sp>
        <p:nvSpPr>
          <p:cNvPr id="13" name="Google Shape;720;p34"/>
          <p:cNvSpPr/>
          <p:nvPr/>
        </p:nvSpPr>
        <p:spPr>
          <a:xfrm>
            <a:off x="13756942" y="298730"/>
            <a:ext cx="3717723" cy="3729497"/>
          </a:xfrm>
          <a:custGeom>
            <a:avLst/>
            <a:gdLst/>
            <a:ahLst/>
            <a:cxnLst/>
            <a:rect l="l" t="t" r="r" b="b"/>
            <a:pathLst>
              <a:path w="1447241" h="1371261" extrusionOk="0">
                <a:moveTo>
                  <a:pt x="0" y="0"/>
                </a:moveTo>
                <a:lnTo>
                  <a:pt x="1447241" y="0"/>
                </a:lnTo>
                <a:lnTo>
                  <a:pt x="1447241" y="1371261"/>
                </a:lnTo>
                <a:lnTo>
                  <a:pt x="0" y="1371261"/>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2858370387"/>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465620" y="499499"/>
            <a:ext cx="5012911" cy="1107996"/>
          </a:xfrm>
          <a:prstGeom prst="rect">
            <a:avLst/>
          </a:prstGeom>
        </p:spPr>
        <p:txBody>
          <a:bodyPr wrap="none">
            <a:spAutoFit/>
          </a:bodyPr>
          <a:lstStyle/>
          <a:p>
            <a:r>
              <a:rPr lang="en-US" sz="6600" b="1" dirty="0">
                <a:solidFill>
                  <a:schemeClr val="bg1"/>
                </a:solidFill>
                <a:latin typeface="Josefin Sans SemiBold" panose="020B0604020202020204" charset="0"/>
              </a:rPr>
              <a:t>Merge Sort </a:t>
            </a:r>
            <a:endParaRPr lang="ru-RU" sz="6600" dirty="0">
              <a:solidFill>
                <a:schemeClr val="bg1"/>
              </a:solidFill>
            </a:endParaRPr>
          </a:p>
        </p:txBody>
      </p:sp>
      <p:sp>
        <p:nvSpPr>
          <p:cNvPr id="3" name="Прямоугольник 2"/>
          <p:cNvSpPr/>
          <p:nvPr/>
        </p:nvSpPr>
        <p:spPr>
          <a:xfrm>
            <a:off x="354841" y="1969245"/>
            <a:ext cx="16827689" cy="7909858"/>
          </a:xfrm>
          <a:prstGeom prst="rect">
            <a:avLst/>
          </a:prstGeom>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Birləşdirmə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ümumi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təyinatlı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müqayisəyə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əsaslanan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alqoritmidir</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bu</a:t>
            </a:r>
            <a:r>
              <a:rPr lang="en-US" sz="2800" dirty="0">
                <a:solidFill>
                  <a:schemeClr val="bg1"/>
                </a:solidFill>
                <a:latin typeface="Times New Roman" panose="02020603050405020304" pitchFamily="18" charset="0"/>
                <a:cs typeface="Times New Roman" panose="02020603050405020304" pitchFamily="18" charset="0"/>
              </a:rPr>
              <a:t> o </a:t>
            </a:r>
            <a:r>
              <a:rPr lang="en-US" sz="2800" dirty="0" err="1">
                <a:solidFill>
                  <a:schemeClr val="bg1"/>
                </a:solidFill>
                <a:latin typeface="Times New Roman" panose="02020603050405020304" pitchFamily="18" charset="0"/>
                <a:cs typeface="Times New Roman" panose="02020603050405020304" pitchFamily="18" charset="0"/>
              </a:rPr>
              <a:t>deməkdir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onu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elementlərini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müqayisə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edir</a:t>
            </a:r>
            <a:r>
              <a:rPr lang="en-US" sz="2800" dirty="0">
                <a:solidFill>
                  <a:schemeClr val="bg1"/>
                </a:solidFill>
                <a:latin typeface="Times New Roman" panose="02020603050405020304" pitchFamily="18" charset="0"/>
                <a:cs typeface="Times New Roman" panose="02020603050405020304" pitchFamily="18" charset="0"/>
              </a:rPr>
              <a:t>. </a:t>
            </a:r>
            <a:br>
              <a:rPr lang="en-US" sz="2800" dirty="0">
                <a:solidFill>
                  <a:schemeClr val="bg1"/>
                </a:solidFill>
                <a:latin typeface="Times New Roman" panose="02020603050405020304" pitchFamily="18" charset="0"/>
                <a:cs typeface="Times New Roman" panose="02020603050405020304" pitchFamily="18" charset="0"/>
              </a:rPr>
            </a:br>
            <a:r>
              <a:rPr lang="en-US" sz="2800" dirty="0">
                <a:solidFill>
                  <a:schemeClr val="bg1"/>
                </a:solidFill>
                <a:latin typeface="Times New Roman" panose="02020603050405020304" pitchFamily="18" charset="0"/>
                <a:cs typeface="Times New Roman" panose="02020603050405020304" pitchFamily="18" charset="0"/>
              </a:rPr>
              <a:t>Bu </a:t>
            </a:r>
            <a:r>
              <a:rPr lang="en-US" sz="2800" dirty="0" err="1">
                <a:solidFill>
                  <a:schemeClr val="bg1"/>
                </a:solidFill>
                <a:latin typeface="Times New Roman" panose="02020603050405020304" pitchFamily="18" charset="0"/>
                <a:cs typeface="Times New Roman" panose="02020603050405020304" pitchFamily="18" charset="0"/>
              </a:rPr>
              <a:t>alqoritmin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əksər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tətbiqləri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sabit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yaradır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yəni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siyahıdakı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hər</a:t>
            </a:r>
            <a:r>
              <a:rPr lang="en-US" sz="2800" dirty="0">
                <a:solidFill>
                  <a:schemeClr val="bg1"/>
                </a:solidFill>
                <a:latin typeface="Times New Roman" panose="02020603050405020304" pitchFamily="18" charset="0"/>
                <a:cs typeface="Times New Roman" panose="02020603050405020304" pitchFamily="18" charset="0"/>
              </a:rPr>
              <a:t> hansı </a:t>
            </a:r>
            <a:r>
              <a:rPr lang="en-US" sz="2800" dirty="0" err="1">
                <a:solidFill>
                  <a:schemeClr val="bg1"/>
                </a:solidFill>
                <a:latin typeface="Times New Roman" panose="02020603050405020304" pitchFamily="18" charset="0"/>
                <a:cs typeface="Times New Roman" panose="02020603050405020304" pitchFamily="18" charset="0"/>
              </a:rPr>
              <a:t>iki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bərabər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sırası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orijinal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eyni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qalır</a:t>
            </a:r>
            <a:r>
              <a:rPr lang="en-US" sz="2800" dirty="0">
                <a:solidFill>
                  <a:schemeClr val="bg1"/>
                </a:solidFill>
                <a:latin typeface="Times New Roman" panose="02020603050405020304" pitchFamily="18" charset="0"/>
                <a:cs typeface="Times New Roman" panose="02020603050405020304" pitchFamily="18" charset="0"/>
              </a:rPr>
              <a:t>. </a:t>
            </a:r>
            <a:br>
              <a:rPr lang="en-US" sz="2800" dirty="0">
                <a:solidFill>
                  <a:schemeClr val="bg1"/>
                </a:solidFill>
                <a:latin typeface="Times New Roman" panose="02020603050405020304" pitchFamily="18" charset="0"/>
                <a:cs typeface="Times New Roman" panose="02020603050405020304" pitchFamily="18" charset="0"/>
              </a:rPr>
            </a:br>
            <a:r>
              <a:rPr lang="en-US" sz="2800" dirty="0" err="1">
                <a:solidFill>
                  <a:schemeClr val="bg1"/>
                </a:solidFill>
                <a:latin typeface="Times New Roman" panose="02020603050405020304" pitchFamily="18" charset="0"/>
                <a:cs typeface="Times New Roman" panose="02020603050405020304" pitchFamily="18" charset="0"/>
              </a:rPr>
              <a:t>Birləşdirmə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verilənlərin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müəyyən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ölçüsü</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sürətə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malikdir</a:t>
            </a:r>
            <a:r>
              <a:rPr lang="en-US" sz="2800" dirty="0">
                <a:solidFill>
                  <a:schemeClr val="bg1"/>
                </a:solidFill>
                <a:latin typeface="Times New Roman" panose="02020603050405020304" pitchFamily="18" charset="0"/>
                <a:cs typeface="Times New Roman" panose="02020603050405020304" pitchFamily="18" charset="0"/>
              </a:rPr>
              <a:t>. Buna </a:t>
            </a:r>
            <a:r>
              <a:rPr lang="en-US" sz="2800" dirty="0" err="1">
                <a:solidFill>
                  <a:schemeClr val="bg1"/>
                </a:solidFill>
                <a:latin typeface="Times New Roman" panose="02020603050405020304" pitchFamily="18" charset="0"/>
                <a:cs typeface="Times New Roman" panose="02020603050405020304" pitchFamily="18" charset="0"/>
              </a:rPr>
              <a:t>görə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demək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olar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massivləri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üstünlük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verilmir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Əlaqədar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yaxşı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işləyir</a:t>
            </a:r>
            <a:r>
              <a:rPr lang="en-US" sz="2800" dirty="0">
                <a:solidFill>
                  <a:schemeClr val="bg1"/>
                </a:solidFill>
                <a:latin typeface="Times New Roman" panose="02020603050405020304" pitchFamily="18" charset="0"/>
                <a:cs typeface="Times New Roman" panose="02020603050405020304" pitchFamily="18" charset="0"/>
              </a:rPr>
              <a:t>.</a:t>
            </a:r>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3200" b="1" dirty="0">
                <a:solidFill>
                  <a:schemeClr val="bg1"/>
                </a:solidFill>
                <a:latin typeface="Times New Roman" panose="02020603050405020304" pitchFamily="18" charset="0"/>
                <a:cs typeface="Times New Roman" panose="02020603050405020304" pitchFamily="18" charset="0"/>
              </a:rPr>
              <a:t>Bu </a:t>
            </a:r>
            <a:r>
              <a:rPr lang="en-US" sz="3200" b="1" dirty="0" err="1">
                <a:solidFill>
                  <a:schemeClr val="bg1"/>
                </a:solidFill>
                <a:latin typeface="Times New Roman" panose="02020603050405020304" pitchFamily="18" charset="0"/>
                <a:cs typeface="Times New Roman" panose="02020603050405020304" pitchFamily="18" charset="0"/>
              </a:rPr>
              <a:t>necə</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işləyir</a:t>
            </a:r>
            <a:r>
              <a:rPr lang="en-US" sz="3200" b="1" dirty="0">
                <a:solidFill>
                  <a:schemeClr val="bg1"/>
                </a:solidFill>
                <a:latin typeface="Times New Roman" panose="02020603050405020304" pitchFamily="18" charset="0"/>
                <a:cs typeface="Times New Roman" panose="02020603050405020304" pitchFamily="18" charset="0"/>
              </a:rPr>
              <a:t>?</a:t>
            </a:r>
            <a:r>
              <a:rPr lang="en-US" sz="2800" b="1" dirty="0">
                <a:solidFill>
                  <a:schemeClr val="bg1"/>
                </a:solidFill>
                <a:latin typeface="Times New Roman" panose="02020603050405020304" pitchFamily="18" charset="0"/>
                <a:cs typeface="Times New Roman" panose="02020603050405020304" pitchFamily="18" charset="0"/>
              </a:rPr>
              <a:t/>
            </a:r>
            <a:br>
              <a:rPr lang="en-US" sz="2800" b="1" dirty="0">
                <a:solidFill>
                  <a:schemeClr val="bg1"/>
                </a:solidFill>
                <a:latin typeface="Times New Roman" panose="02020603050405020304" pitchFamily="18" charset="0"/>
                <a:cs typeface="Times New Roman" panose="02020603050405020304" pitchFamily="18" charset="0"/>
              </a:rPr>
            </a:br>
            <a:r>
              <a:rPr lang="en-US" sz="2800" dirty="0" err="1">
                <a:solidFill>
                  <a:schemeClr val="bg1"/>
                </a:solidFill>
                <a:latin typeface="Times New Roman" panose="02020603050405020304" pitchFamily="18" charset="0"/>
                <a:cs typeface="Times New Roman" panose="02020603050405020304" pitchFamily="18" charset="0"/>
              </a:rPr>
              <a:t>Birləşdirmə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fəth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etmək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anlayışından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edir</a:t>
            </a:r>
            <a:r>
              <a:rPr lang="en-US" sz="2800" dirty="0">
                <a:solidFill>
                  <a:schemeClr val="bg1"/>
                </a:solidFill>
                <a:latin typeface="Times New Roman" panose="02020603050405020304" pitchFamily="18" charset="0"/>
                <a:cs typeface="Times New Roman" panose="02020603050405020304" pitchFamily="18" charset="0"/>
              </a:rPr>
              <a:t>. Problem </a:t>
            </a:r>
            <a:r>
              <a:rPr lang="en-US" sz="2800" dirty="0" err="1">
                <a:solidFill>
                  <a:schemeClr val="bg1"/>
                </a:solidFill>
                <a:latin typeface="Times New Roman" panose="02020603050405020304" pitchFamily="18" charset="0"/>
                <a:cs typeface="Times New Roman" panose="02020603050405020304" pitchFamily="18" charset="0"/>
              </a:rPr>
              <a:t>çoxsaylı</a:t>
            </a:r>
            <a:r>
              <a:rPr lang="en-US" sz="2800" dirty="0">
                <a:solidFill>
                  <a:schemeClr val="bg1"/>
                </a:solidFill>
                <a:latin typeface="Times New Roman" panose="02020603050405020304" pitchFamily="18" charset="0"/>
                <a:cs typeface="Times New Roman" panose="02020603050405020304" pitchFamily="18" charset="0"/>
              </a:rPr>
              <a:t> alt </a:t>
            </a:r>
            <a:r>
              <a:rPr lang="en-US" sz="2800" dirty="0" err="1">
                <a:solidFill>
                  <a:schemeClr val="bg1"/>
                </a:solidFill>
                <a:latin typeface="Times New Roman" panose="02020603050405020304" pitchFamily="18" charset="0"/>
                <a:cs typeface="Times New Roman" panose="02020603050405020304" pitchFamily="18" charset="0"/>
              </a:rPr>
              <a:t>problemlərə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bölünür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ayrı-ayrılıqda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həll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edilir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nəhayət</a:t>
            </a:r>
            <a:r>
              <a:rPr lang="en-US" sz="2800" dirty="0">
                <a:solidFill>
                  <a:schemeClr val="bg1"/>
                </a:solidFill>
                <a:latin typeface="Times New Roman" panose="02020603050405020304" pitchFamily="18" charset="0"/>
                <a:cs typeface="Times New Roman" panose="02020603050405020304" pitchFamily="18" charset="0"/>
              </a:rPr>
              <a:t>, alt </a:t>
            </a:r>
            <a:r>
              <a:rPr lang="en-US" sz="2800" dirty="0" err="1">
                <a:solidFill>
                  <a:schemeClr val="bg1"/>
                </a:solidFill>
                <a:latin typeface="Times New Roman" panose="02020603050405020304" pitchFamily="18" charset="0"/>
                <a:cs typeface="Times New Roman" panose="02020603050405020304" pitchFamily="18" charset="0"/>
              </a:rPr>
              <a:t>problemlərin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nəticəsi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birləşdirilərək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yekun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həll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yoluna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qoyulur</a:t>
            </a:r>
            <a:r>
              <a:rPr lang="en-US" sz="2800" dirty="0">
                <a:solidFill>
                  <a:schemeClr val="bg1"/>
                </a:solidFill>
                <a:latin typeface="Times New Roman" panose="02020603050405020304" pitchFamily="18" charset="0"/>
                <a:cs typeface="Times New Roman" panose="02020603050405020304" pitchFamily="18" charset="0"/>
              </a:rPr>
              <a:t>. </a:t>
            </a:r>
            <a:br>
              <a:rPr lang="en-US" sz="2800" dirty="0">
                <a:solidFill>
                  <a:schemeClr val="bg1"/>
                </a:solidFill>
                <a:latin typeface="Times New Roman" panose="02020603050405020304" pitchFamily="18" charset="0"/>
                <a:cs typeface="Times New Roman" panose="02020603050405020304" pitchFamily="18" charset="0"/>
              </a:rPr>
            </a:br>
            <a:r>
              <a:rPr lang="en-US" sz="2800" dirty="0" err="1">
                <a:solidFill>
                  <a:schemeClr val="bg1"/>
                </a:solidFill>
                <a:latin typeface="Times New Roman" panose="02020603050405020304" pitchFamily="18" charset="0"/>
                <a:cs typeface="Times New Roman" panose="02020603050405020304" pitchFamily="18" charset="0"/>
              </a:rPr>
              <a:t>Birləşmənin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çeşidlənməsi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vəziyyətində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addımda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ölçüsü</a:t>
            </a:r>
            <a:r>
              <a:rPr lang="en-US" sz="2800" dirty="0">
                <a:solidFill>
                  <a:schemeClr val="bg1"/>
                </a:solidFill>
                <a:latin typeface="Times New Roman" panose="02020603050405020304" pitchFamily="18" charset="0"/>
                <a:cs typeface="Times New Roman" panose="02020603050405020304" pitchFamily="18" charset="0"/>
              </a:rPr>
              <a:t> 1-ə </a:t>
            </a:r>
            <a:r>
              <a:rPr lang="en-US" sz="2800" dirty="0" err="1">
                <a:solidFill>
                  <a:schemeClr val="bg1"/>
                </a:solidFill>
                <a:latin typeface="Times New Roman" panose="02020603050405020304" pitchFamily="18" charset="0"/>
                <a:cs typeface="Times New Roman" panose="02020603050405020304" pitchFamily="18" charset="0"/>
              </a:rPr>
              <a:t>qədər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azalana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qədər</a:t>
            </a:r>
            <a:r>
              <a:rPr lang="en-US" sz="2800" dirty="0">
                <a:solidFill>
                  <a:schemeClr val="bg1"/>
                </a:solidFill>
                <a:latin typeface="Times New Roman" panose="02020603050405020304" pitchFamily="18" charset="0"/>
                <a:cs typeface="Times New Roman" panose="02020603050405020304" pitchFamily="18" charset="0"/>
              </a:rPr>
              <a:t> biz </a:t>
            </a:r>
            <a:r>
              <a:rPr lang="en-US" sz="2800" dirty="0" err="1">
                <a:solidFill>
                  <a:schemeClr val="bg1"/>
                </a:solidFill>
                <a:latin typeface="Times New Roman" panose="02020603050405020304" pitchFamily="18" charset="0"/>
                <a:cs typeface="Times New Roman" panose="02020603050405020304" pitchFamily="18" charset="0"/>
              </a:rPr>
              <a:t>siyahını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kiçik</a:t>
            </a:r>
            <a:r>
              <a:rPr lang="en-US" sz="2800" dirty="0">
                <a:solidFill>
                  <a:schemeClr val="bg1"/>
                </a:solidFill>
                <a:latin typeface="Times New Roman" panose="02020603050405020304" pitchFamily="18" charset="0"/>
                <a:cs typeface="Times New Roman" panose="02020603050405020304" pitchFamily="18" charset="0"/>
              </a:rPr>
              <a:t> alt </a:t>
            </a:r>
            <a:r>
              <a:rPr lang="en-US" sz="2800" dirty="0" err="1">
                <a:solidFill>
                  <a:schemeClr val="bg1"/>
                </a:solidFill>
                <a:latin typeface="Times New Roman" panose="02020603050405020304" pitchFamily="18" charset="0"/>
                <a:cs typeface="Times New Roman" panose="02020603050405020304" pitchFamily="18" charset="0"/>
              </a:rPr>
              <a:t>siyahıya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bölürük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bərabər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uzunluqda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olduqda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a:t>
            </a:r>
            <a:r>
              <a:rPr lang="en-US" sz="2800" dirty="0">
                <a:solidFill>
                  <a:schemeClr val="bg1"/>
                </a:solidFill>
                <a:latin typeface="Times New Roman" panose="02020603050405020304" pitchFamily="18" charset="0"/>
                <a:cs typeface="Times New Roman" panose="02020603050405020304" pitchFamily="18" charset="0"/>
              </a:rPr>
              <a:t> alt </a:t>
            </a:r>
            <a:r>
              <a:rPr lang="en-US" sz="2800" dirty="0" err="1">
                <a:solidFill>
                  <a:schemeClr val="bg1"/>
                </a:solidFill>
                <a:latin typeface="Times New Roman" panose="02020603050405020304" pitchFamily="18" charset="0"/>
                <a:cs typeface="Times New Roman" panose="02020603050405020304" pitchFamily="18" charset="0"/>
              </a:rPr>
              <a:t>siyahının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ölçüsü</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bərabər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uzunluğu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təkdirsə</a:t>
            </a:r>
            <a:r>
              <a:rPr lang="en-US" sz="2800" dirty="0">
                <a:solidFill>
                  <a:schemeClr val="bg1"/>
                </a:solidFill>
                <a:latin typeface="Times New Roman" panose="02020603050405020304" pitchFamily="18" charset="0"/>
                <a:cs typeface="Times New Roman" panose="02020603050405020304" pitchFamily="18" charset="0"/>
              </a:rPr>
              <a:t>, alt </a:t>
            </a:r>
            <a:r>
              <a:rPr lang="en-US" sz="2800" dirty="0" err="1">
                <a:solidFill>
                  <a:schemeClr val="bg1"/>
                </a:solidFill>
                <a:latin typeface="Times New Roman" panose="02020603050405020304" pitchFamily="18" charset="0"/>
                <a:cs typeface="Times New Roman" panose="02020603050405020304" pitchFamily="18" charset="0"/>
              </a:rPr>
              <a:t>siyahıların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ölçüsü</a:t>
            </a:r>
            <a:r>
              <a:rPr lang="en-US" sz="2800" dirty="0">
                <a:solidFill>
                  <a:schemeClr val="bg1"/>
                </a:solidFill>
                <a:latin typeface="Times New Roman" panose="02020603050405020304" pitchFamily="18" charset="0"/>
                <a:cs typeface="Times New Roman" panose="02020603050405020304" pitchFamily="18" charset="0"/>
              </a:rPr>
              <a:t> 1 </a:t>
            </a:r>
            <a:r>
              <a:rPr lang="en-US" sz="2800" dirty="0" err="1">
                <a:solidFill>
                  <a:schemeClr val="bg1"/>
                </a:solidFill>
                <a:latin typeface="Times New Roman" panose="02020603050405020304" pitchFamily="18" charset="0"/>
                <a:cs typeface="Times New Roman" panose="02020603050405020304" pitchFamily="18" charset="0"/>
              </a:rPr>
              <a:t>ilə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fərqlənir</a:t>
            </a:r>
            <a:r>
              <a:rPr lang="en-US" sz="2800" dirty="0">
                <a:solidFill>
                  <a:schemeClr val="bg1"/>
                </a:solidFill>
                <a:latin typeface="Times New Roman" panose="02020603050405020304" pitchFamily="18" charset="0"/>
                <a:cs typeface="Times New Roman" panose="02020603050405020304" pitchFamily="18" charset="0"/>
              </a:rPr>
              <a:t>. </a:t>
            </a:r>
            <a:br>
              <a:rPr lang="en-US" sz="2800" dirty="0">
                <a:solidFill>
                  <a:schemeClr val="bg1"/>
                </a:solidFill>
                <a:latin typeface="Times New Roman" panose="02020603050405020304" pitchFamily="18" charset="0"/>
                <a:cs typeface="Times New Roman" panose="02020603050405020304" pitchFamily="18" charset="0"/>
              </a:rPr>
            </a:br>
            <a:r>
              <a:rPr lang="en-US" sz="2800" dirty="0" err="1">
                <a:solidFill>
                  <a:schemeClr val="bg1"/>
                </a:solidFill>
                <a:latin typeface="Times New Roman" panose="02020603050405020304" pitchFamily="18" charset="0"/>
                <a:cs typeface="Times New Roman" panose="02020603050405020304" pitchFamily="18" charset="0"/>
              </a:rPr>
              <a:t>Sonra</a:t>
            </a:r>
            <a:r>
              <a:rPr lang="en-US" sz="2800" dirty="0">
                <a:solidFill>
                  <a:schemeClr val="bg1"/>
                </a:solidFill>
                <a:latin typeface="Times New Roman" panose="02020603050405020304" pitchFamily="18" charset="0"/>
                <a:cs typeface="Times New Roman" panose="02020603050405020304" pitchFamily="18" charset="0"/>
              </a:rPr>
              <a:t> alt </a:t>
            </a:r>
            <a:r>
              <a:rPr lang="en-US" sz="2800" dirty="0" err="1">
                <a:solidFill>
                  <a:schemeClr val="bg1"/>
                </a:solidFill>
                <a:latin typeface="Times New Roman" panose="02020603050405020304" pitchFamily="18" charset="0"/>
                <a:cs typeface="Times New Roman" panose="02020603050405020304" pitchFamily="18" charset="0"/>
              </a:rPr>
              <a:t>siyahıları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çeşidləyirik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yaratmaq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onları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birləşdiririk</a:t>
            </a:r>
            <a:r>
              <a:rPr lang="en-US" sz="2800" dirty="0">
                <a:solidFill>
                  <a:schemeClr val="bg1"/>
                </a:solidFill>
                <a:latin typeface="Times New Roman" panose="02020603050405020304" pitchFamily="18" charset="0"/>
                <a:cs typeface="Times New Roman" panose="02020603050405020304" pitchFamily="18" charset="0"/>
              </a:rPr>
              <a:t>.</a:t>
            </a:r>
            <a:br>
              <a:rPr lang="en-US" sz="2800" dirty="0">
                <a:solidFill>
                  <a:schemeClr val="bg1"/>
                </a:solidFill>
                <a:latin typeface="Times New Roman" panose="02020603050405020304" pitchFamily="18" charset="0"/>
                <a:cs typeface="Times New Roman" panose="02020603050405020304" pitchFamily="18" charset="0"/>
              </a:rPr>
            </a:br>
            <a:r>
              <a:rPr lang="en-US" sz="2800" dirty="0" err="1">
                <a:solidFill>
                  <a:schemeClr val="bg1"/>
                </a:solidFill>
                <a:latin typeface="Times New Roman" panose="02020603050405020304" pitchFamily="18" charset="0"/>
                <a:cs typeface="Times New Roman" panose="02020603050405020304" pitchFamily="18" charset="0"/>
              </a:rPr>
              <a:t>Çox</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sayda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qutunu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hər</a:t>
            </a:r>
            <a:r>
              <a:rPr lang="en-US" sz="2800" dirty="0">
                <a:solidFill>
                  <a:schemeClr val="bg1"/>
                </a:solidFill>
                <a:latin typeface="Times New Roman" panose="02020603050405020304" pitchFamily="18" charset="0"/>
                <a:cs typeface="Times New Roman" panose="02020603050405020304" pitchFamily="18" charset="0"/>
              </a:rPr>
              <a:t> hansı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obyekti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çeşidləyərkən</a:t>
            </a:r>
            <a:r>
              <a:rPr lang="en-US" sz="2800" dirty="0">
                <a:solidFill>
                  <a:schemeClr val="bg1"/>
                </a:solidFill>
                <a:latin typeface="Times New Roman" panose="02020603050405020304" pitchFamily="18" charset="0"/>
                <a:cs typeface="Times New Roman" panose="02020603050405020304" pitchFamily="18" charset="0"/>
              </a:rPr>
              <a:t> biz real </a:t>
            </a:r>
            <a:r>
              <a:rPr lang="en-US" sz="2800" dirty="0" err="1">
                <a:solidFill>
                  <a:schemeClr val="bg1"/>
                </a:solidFill>
                <a:latin typeface="Times New Roman" panose="02020603050405020304" pitchFamily="18" charset="0"/>
                <a:cs typeface="Times New Roman" panose="02020603050405020304" pitchFamily="18" charset="0"/>
              </a:rPr>
              <a:t>həyatda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oxşar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texnikadan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etmişik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Sayı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çox</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olduqda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şeyi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anda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çətinləşir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Qutuları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kiçik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hissələrə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həmin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parçaları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sonra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parçaları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araya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gətirmək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bütün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qutuları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qaydada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əldə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etmək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asandır</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05679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218363" y="265521"/>
            <a:ext cx="17346305" cy="3600986"/>
          </a:xfrm>
          <a:prstGeom prst="rect">
            <a:avLst/>
          </a:prstGeom>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Birləşdirmə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fəth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texnikasına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əsaslanan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üsuludur</a:t>
            </a:r>
            <a:r>
              <a:rPr lang="en-US" sz="2800" dirty="0">
                <a:solidFill>
                  <a:schemeClr val="bg1"/>
                </a:solidFill>
                <a:latin typeface="Times New Roman" panose="02020603050405020304" pitchFamily="18" charset="0"/>
                <a:cs typeface="Times New Roman" panose="02020603050405020304" pitchFamily="18" charset="0"/>
              </a:rPr>
              <a:t>. </a:t>
            </a:r>
          </a:p>
          <a:p>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err="1">
                <a:solidFill>
                  <a:schemeClr val="bg1"/>
                </a:solidFill>
                <a:latin typeface="Times New Roman" panose="02020603050405020304" pitchFamily="18" charset="0"/>
                <a:cs typeface="Times New Roman" panose="02020603050405020304" pitchFamily="18" charset="0"/>
              </a:rPr>
              <a:t>Birləşdirmə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əvvəlcə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bərabər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yarıya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bölür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sonra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onları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şəkildə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birləşdirir</a:t>
            </a:r>
            <a:r>
              <a:rPr lang="en-US" sz="2800" dirty="0">
                <a:solidFill>
                  <a:schemeClr val="bg1"/>
                </a:solidFill>
                <a:latin typeface="Times New Roman" panose="02020603050405020304" pitchFamily="18" charset="0"/>
                <a:cs typeface="Times New Roman" panose="02020603050405020304" pitchFamily="18" charset="0"/>
              </a:rPr>
              <a:t>.</a:t>
            </a:r>
          </a:p>
          <a:p>
            <a:endParaRPr lang="en-US" sz="2800" dirty="0">
              <a:solidFill>
                <a:schemeClr val="bg1"/>
              </a:solidFill>
              <a:latin typeface="Times New Roman" panose="02020603050405020304" pitchFamily="18" charset="0"/>
              <a:cs typeface="Times New Roman" panose="02020603050405020304" pitchFamily="18" charset="0"/>
            </a:endParaRPr>
          </a:p>
          <a:p>
            <a:r>
              <a:rPr lang="az-Latn-AZ" sz="3200" b="1" dirty="0" smtClean="0">
                <a:solidFill>
                  <a:schemeClr val="bg1"/>
                </a:solidFill>
                <a:latin typeface="Times New Roman" panose="02020603050405020304" pitchFamily="18" charset="0"/>
                <a:cs typeface="Times New Roman" panose="02020603050405020304" pitchFamily="18" charset="0"/>
              </a:rPr>
              <a:t>Merge</a:t>
            </a:r>
            <a:r>
              <a:rPr lang="en-US" sz="3200" b="1" dirty="0" smtClean="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çeşidləmə</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necə</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işləyir</a:t>
            </a:r>
            <a:r>
              <a:rPr lang="en-US" sz="3200" b="1" dirty="0">
                <a:solidFill>
                  <a:schemeClr val="bg1"/>
                </a:solidFill>
                <a:latin typeface="Times New Roman" panose="02020603050405020304" pitchFamily="18" charset="0"/>
                <a:cs typeface="Times New Roman" panose="02020603050405020304" pitchFamily="18" charset="0"/>
              </a:rPr>
              <a:t>?</a:t>
            </a:r>
          </a:p>
          <a:p>
            <a:r>
              <a:rPr lang="en-US" sz="2800" dirty="0" err="1">
                <a:solidFill>
                  <a:schemeClr val="bg1"/>
                </a:solidFill>
                <a:latin typeface="Times New Roman" panose="02020603050405020304" pitchFamily="18" charset="0"/>
                <a:cs typeface="Times New Roman" panose="02020603050405020304" pitchFamily="18" charset="0"/>
              </a:rPr>
              <a:t>Birləşmə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növünü</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başa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düşmək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sıralanmamış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aşağıdakı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götürürük</a:t>
            </a:r>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
            </a:r>
            <a:br>
              <a:rPr lang="en-US"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11" name="Рисунок 10"/>
          <p:cNvPicPr>
            <a:picLocks noChangeAspect="1"/>
          </p:cNvPicPr>
          <p:nvPr/>
        </p:nvPicPr>
        <p:blipFill>
          <a:blip r:embed="rId3"/>
          <a:stretch>
            <a:fillRect/>
          </a:stretch>
        </p:blipFill>
        <p:spPr>
          <a:xfrm>
            <a:off x="392799" y="3441436"/>
            <a:ext cx="5935813" cy="850142"/>
          </a:xfrm>
          <a:prstGeom prst="rect">
            <a:avLst/>
          </a:prstGeom>
        </p:spPr>
      </p:pic>
      <p:sp>
        <p:nvSpPr>
          <p:cNvPr id="3" name="Прямоугольник 2"/>
          <p:cNvSpPr/>
          <p:nvPr/>
        </p:nvSpPr>
        <p:spPr>
          <a:xfrm>
            <a:off x="6769289" y="3171102"/>
            <a:ext cx="11259404" cy="1384995"/>
          </a:xfrm>
          <a:prstGeom prst="rect">
            <a:avLst/>
          </a:prstGeom>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Bilirik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birləşmə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əvvəlcə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bütün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iterativ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olaraq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bərabər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yarıya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bölür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əgər</a:t>
            </a:r>
            <a:r>
              <a:rPr lang="en-US" sz="2800" dirty="0">
                <a:solidFill>
                  <a:schemeClr val="bg1"/>
                </a:solidFill>
                <a:latin typeface="Times New Roman" panose="02020603050405020304" pitchFamily="18" charset="0"/>
                <a:cs typeface="Times New Roman" panose="02020603050405020304" pitchFamily="18" charset="0"/>
              </a:rPr>
              <a:t> atom </a:t>
            </a:r>
            <a:r>
              <a:rPr lang="en-US" sz="2800" dirty="0" err="1">
                <a:solidFill>
                  <a:schemeClr val="bg1"/>
                </a:solidFill>
                <a:latin typeface="Times New Roman" panose="02020603050405020304" pitchFamily="18" charset="0"/>
                <a:cs typeface="Times New Roman" panose="02020603050405020304" pitchFamily="18" charset="0"/>
              </a:rPr>
              <a:t>dəyərləri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əldə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olunmazsa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Burada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görürük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a:t>
            </a:r>
            <a:r>
              <a:rPr lang="en-US" sz="2800" dirty="0">
                <a:solidFill>
                  <a:schemeClr val="bg1"/>
                </a:solidFill>
                <a:latin typeface="Times New Roman" panose="02020603050405020304" pitchFamily="18" charset="0"/>
                <a:cs typeface="Times New Roman" panose="02020603050405020304" pitchFamily="18" charset="0"/>
              </a:rPr>
              <a:t>, 8 </a:t>
            </a:r>
            <a:r>
              <a:rPr lang="en-US" sz="2800" dirty="0" err="1">
                <a:solidFill>
                  <a:schemeClr val="bg1"/>
                </a:solidFill>
                <a:latin typeface="Times New Roman" panose="02020603050405020304" pitchFamily="18" charset="0"/>
                <a:cs typeface="Times New Roman" panose="02020603050405020304" pitchFamily="18" charset="0"/>
              </a:rPr>
              <a:t>elementdən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ibarət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a:t>
            </a:r>
            <a:r>
              <a:rPr lang="en-US" sz="2800" dirty="0">
                <a:solidFill>
                  <a:schemeClr val="bg1"/>
                </a:solidFill>
                <a:latin typeface="Times New Roman" panose="02020603050405020304" pitchFamily="18" charset="0"/>
                <a:cs typeface="Times New Roman" panose="02020603050405020304" pitchFamily="18" charset="0"/>
              </a:rPr>
              <a:t> 4 </a:t>
            </a:r>
            <a:r>
              <a:rPr lang="en-US" sz="2800" dirty="0" err="1">
                <a:solidFill>
                  <a:schemeClr val="bg1"/>
                </a:solidFill>
                <a:latin typeface="Times New Roman" panose="02020603050405020304" pitchFamily="18" charset="0"/>
                <a:cs typeface="Times New Roman" panose="02020603050405020304" pitchFamily="18" charset="0"/>
              </a:rPr>
              <a:t>ölçülü</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bölünür</a:t>
            </a:r>
            <a:r>
              <a:rPr lang="en-US"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13" name="Рисунок 12"/>
          <p:cNvPicPr>
            <a:picLocks noChangeAspect="1"/>
          </p:cNvPicPr>
          <p:nvPr/>
        </p:nvPicPr>
        <p:blipFill>
          <a:blip r:embed="rId4"/>
          <a:stretch>
            <a:fillRect/>
          </a:stretch>
        </p:blipFill>
        <p:spPr>
          <a:xfrm>
            <a:off x="392798" y="5173071"/>
            <a:ext cx="5935813" cy="786674"/>
          </a:xfrm>
          <a:prstGeom prst="rect">
            <a:avLst/>
          </a:prstGeom>
        </p:spPr>
      </p:pic>
      <p:sp>
        <p:nvSpPr>
          <p:cNvPr id="4" name="Прямоугольник 3"/>
          <p:cNvSpPr/>
          <p:nvPr/>
        </p:nvSpPr>
        <p:spPr>
          <a:xfrm>
            <a:off x="6769289" y="5128748"/>
            <a:ext cx="9387892" cy="954107"/>
          </a:xfrm>
          <a:prstGeom prst="rect">
            <a:avLst/>
          </a:prstGeom>
        </p:spPr>
        <p:txBody>
          <a:bodyPr wrap="square">
            <a:spAutoFit/>
          </a:bodyPr>
          <a:lstStyle/>
          <a:p>
            <a:r>
              <a:rPr lang="en-US" sz="2800" dirty="0">
                <a:solidFill>
                  <a:schemeClr val="bg1"/>
                </a:solidFill>
                <a:latin typeface="Times New Roman" panose="02020603050405020304" pitchFamily="18" charset="0"/>
                <a:cs typeface="Times New Roman" panose="02020603050405020304" pitchFamily="18" charset="0"/>
              </a:rPr>
              <a:t>Bu, </a:t>
            </a:r>
            <a:r>
              <a:rPr lang="en-US" sz="2800" dirty="0" err="1">
                <a:solidFill>
                  <a:schemeClr val="bg1"/>
                </a:solidFill>
                <a:latin typeface="Times New Roman" panose="02020603050405020304" pitchFamily="18" charset="0"/>
                <a:cs typeface="Times New Roman" panose="02020603050405020304" pitchFamily="18" charset="0"/>
              </a:rPr>
              <a:t>orijinaldakı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əşyaların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görünüş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ardıcıllığını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dəyişmir</a:t>
            </a:r>
            <a:r>
              <a:rPr lang="en-US" sz="2800" dirty="0">
                <a:solidFill>
                  <a:schemeClr val="bg1"/>
                </a:solidFill>
                <a:latin typeface="Times New Roman" panose="02020603050405020304" pitchFamily="18" charset="0"/>
                <a:cs typeface="Times New Roman" panose="02020603050405020304" pitchFamily="18" charset="0"/>
              </a:rPr>
              <a:t>. İndi </a:t>
            </a:r>
            <a:r>
              <a:rPr lang="en-US" sz="2800" dirty="0" err="1">
                <a:solidFill>
                  <a:schemeClr val="bg1"/>
                </a:solidFill>
                <a:latin typeface="Times New Roman" panose="02020603050405020304" pitchFamily="18" charset="0"/>
                <a:cs typeface="Times New Roman" panose="02020603050405020304" pitchFamily="18" charset="0"/>
              </a:rPr>
              <a:t>bu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yarıya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bölürük</a:t>
            </a:r>
            <a:r>
              <a:rPr lang="en-US"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15" name="Рисунок 14"/>
          <p:cNvPicPr>
            <a:picLocks noChangeAspect="1"/>
          </p:cNvPicPr>
          <p:nvPr/>
        </p:nvPicPr>
        <p:blipFill>
          <a:blip r:embed="rId5"/>
          <a:stretch>
            <a:fillRect/>
          </a:stretch>
        </p:blipFill>
        <p:spPr>
          <a:xfrm>
            <a:off x="392798" y="6906232"/>
            <a:ext cx="5954122" cy="720153"/>
          </a:xfrm>
          <a:prstGeom prst="rect">
            <a:avLst/>
          </a:prstGeom>
        </p:spPr>
      </p:pic>
      <p:sp>
        <p:nvSpPr>
          <p:cNvPr id="5" name="Прямоугольник 4"/>
          <p:cNvSpPr/>
          <p:nvPr/>
        </p:nvSpPr>
        <p:spPr>
          <a:xfrm>
            <a:off x="6769289" y="6754574"/>
            <a:ext cx="9144000" cy="1815882"/>
          </a:xfrm>
          <a:prstGeom prst="rect">
            <a:avLst/>
          </a:prstGeom>
        </p:spPr>
        <p:txBody>
          <a:bodyPr>
            <a:spAutoFit/>
          </a:bodyPr>
          <a:lstStyle/>
          <a:p>
            <a:r>
              <a:rPr lang="en-US" sz="2800" dirty="0">
                <a:solidFill>
                  <a:schemeClr val="bg1"/>
                </a:solidFill>
                <a:latin typeface="Times New Roman" panose="02020603050405020304" pitchFamily="18" charset="0"/>
                <a:cs typeface="Times New Roman" panose="02020603050405020304" pitchFamily="18" charset="0"/>
              </a:rPr>
              <a:t>Bu </a:t>
            </a:r>
            <a:r>
              <a:rPr lang="en-US" sz="2800" dirty="0" err="1">
                <a:solidFill>
                  <a:schemeClr val="bg1"/>
                </a:solidFill>
                <a:latin typeface="Times New Roman" panose="02020603050405020304" pitchFamily="18" charset="0"/>
                <a:cs typeface="Times New Roman" panose="02020603050405020304" pitchFamily="18" charset="0"/>
              </a:rPr>
              <a:t>massivləri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da </a:t>
            </a:r>
            <a:r>
              <a:rPr lang="en-US" sz="2800" dirty="0" err="1">
                <a:solidFill>
                  <a:schemeClr val="bg1"/>
                </a:solidFill>
                <a:latin typeface="Times New Roman" panose="02020603050405020304" pitchFamily="18" charset="0"/>
                <a:cs typeface="Times New Roman" panose="02020603050405020304" pitchFamily="18" charset="0"/>
              </a:rPr>
              <a:t>bölürük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artıq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bölünə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bilməyən</a:t>
            </a:r>
            <a:r>
              <a:rPr lang="en-US" sz="2800" dirty="0">
                <a:solidFill>
                  <a:schemeClr val="bg1"/>
                </a:solidFill>
                <a:latin typeface="Times New Roman" panose="02020603050405020304" pitchFamily="18" charset="0"/>
                <a:cs typeface="Times New Roman" panose="02020603050405020304" pitchFamily="18" charset="0"/>
              </a:rPr>
              <a:t> atom </a:t>
            </a:r>
            <a:r>
              <a:rPr lang="en-US" sz="2800" dirty="0" err="1">
                <a:solidFill>
                  <a:schemeClr val="bg1"/>
                </a:solidFill>
                <a:latin typeface="Times New Roman" panose="02020603050405020304" pitchFamily="18" charset="0"/>
                <a:cs typeface="Times New Roman" panose="02020603050405020304" pitchFamily="18" charset="0"/>
              </a:rPr>
              <a:t>dəyərinə</a:t>
            </a:r>
            <a:r>
              <a:rPr lang="en-US" sz="2800" dirty="0">
                <a:solidFill>
                  <a:schemeClr val="bg1"/>
                </a:solidFill>
                <a:latin typeface="Times New Roman" panose="02020603050405020304" pitchFamily="18" charset="0"/>
                <a:cs typeface="Times New Roman" panose="02020603050405020304" pitchFamily="18" charset="0"/>
              </a:rPr>
              <a:t> nail </a:t>
            </a:r>
            <a:r>
              <a:rPr lang="en-US" sz="2800" dirty="0" err="1">
                <a:solidFill>
                  <a:schemeClr val="bg1"/>
                </a:solidFill>
                <a:latin typeface="Times New Roman" panose="02020603050405020304" pitchFamily="18" charset="0"/>
                <a:cs typeface="Times New Roman" panose="02020603050405020304" pitchFamily="18" charset="0"/>
              </a:rPr>
              <a:t>oluruq</a:t>
            </a:r>
            <a:r>
              <a:rPr lang="en-US" sz="2800" dirty="0">
                <a:solidFill>
                  <a:schemeClr val="bg1"/>
                </a:solidFill>
                <a:latin typeface="Times New Roman" panose="02020603050405020304" pitchFamily="18" charset="0"/>
                <a:cs typeface="Times New Roman" panose="02020603050405020304" pitchFamily="18" charset="0"/>
              </a:rPr>
              <a:t>.</a:t>
            </a:r>
          </a:p>
          <a:p>
            <a:r>
              <a:rPr lang="en-US" sz="2800" dirty="0">
                <a:solidFill>
                  <a:schemeClr val="bg1"/>
                </a:solidFill>
                <a:latin typeface="Times New Roman" panose="02020603050405020304" pitchFamily="18" charset="0"/>
                <a:cs typeface="Times New Roman" panose="02020603050405020304" pitchFamily="18" charset="0"/>
              </a:rPr>
              <a:t/>
            </a:r>
            <a:br>
              <a:rPr lang="en-US"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17" name="Рисунок 16"/>
          <p:cNvPicPr>
            <a:picLocks noChangeAspect="1"/>
          </p:cNvPicPr>
          <p:nvPr/>
        </p:nvPicPr>
        <p:blipFill>
          <a:blip r:embed="rId6"/>
          <a:stretch>
            <a:fillRect/>
          </a:stretch>
        </p:blipFill>
        <p:spPr>
          <a:xfrm>
            <a:off x="218362" y="8785320"/>
            <a:ext cx="8606823" cy="836352"/>
          </a:xfrm>
          <a:prstGeom prst="rect">
            <a:avLst/>
          </a:prstGeom>
        </p:spPr>
      </p:pic>
      <p:sp>
        <p:nvSpPr>
          <p:cNvPr id="6" name="Прямоугольник 5"/>
          <p:cNvSpPr/>
          <p:nvPr/>
        </p:nvSpPr>
        <p:spPr>
          <a:xfrm>
            <a:off x="9048466" y="8779565"/>
            <a:ext cx="9144000" cy="1384995"/>
          </a:xfrm>
          <a:prstGeom prst="rect">
            <a:avLst/>
          </a:prstGeom>
        </p:spPr>
        <p:txBody>
          <a:bodyPr>
            <a:spAutoFit/>
          </a:bodyPr>
          <a:lstStyle/>
          <a:p>
            <a:r>
              <a:rPr lang="en-US" sz="2800" dirty="0">
                <a:solidFill>
                  <a:schemeClr val="bg1"/>
                </a:solidFill>
                <a:latin typeface="Times New Roman" panose="02020603050405020304" pitchFamily="18" charset="0"/>
                <a:cs typeface="Times New Roman" panose="02020603050405020304" pitchFamily="18" charset="0"/>
              </a:rPr>
              <a:t>İndi biz </a:t>
            </a:r>
            <a:r>
              <a:rPr lang="en-US" sz="2800" dirty="0" err="1">
                <a:solidFill>
                  <a:schemeClr val="bg1"/>
                </a:solidFill>
                <a:latin typeface="Times New Roman" panose="02020603050405020304" pitchFamily="18" charset="0"/>
                <a:cs typeface="Times New Roman" panose="02020603050405020304" pitchFamily="18" charset="0"/>
              </a:rPr>
              <a:t>onları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parçalandığı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eyni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şəkildə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birləşdiririk</a:t>
            </a:r>
            <a:r>
              <a:rPr lang="en-US" sz="2800" dirty="0">
                <a:solidFill>
                  <a:schemeClr val="bg1"/>
                </a:solidFill>
                <a:latin typeface="Times New Roman" panose="02020603050405020304" pitchFamily="18" charset="0"/>
                <a:cs typeface="Times New Roman" panose="02020603050405020304" pitchFamily="18" charset="0"/>
              </a:rPr>
              <a:t>. Bu </a:t>
            </a:r>
            <a:r>
              <a:rPr lang="en-US" sz="2800" dirty="0" err="1">
                <a:solidFill>
                  <a:schemeClr val="bg1"/>
                </a:solidFill>
                <a:latin typeface="Times New Roman" panose="02020603050405020304" pitchFamily="18" charset="0"/>
                <a:cs typeface="Times New Roman" panose="02020603050405020304" pitchFamily="18" charset="0"/>
              </a:rPr>
              <a:t>siyahılara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verilən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rəng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kodlarına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diqqət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yetirin</a:t>
            </a:r>
            <a:r>
              <a:rPr lang="en-US" sz="2800" dirty="0">
                <a:solidFill>
                  <a:schemeClr val="bg1"/>
                </a:solidFill>
                <a:latin typeface="Times New Roman" panose="02020603050405020304" pitchFamily="18" charset="0"/>
                <a:cs typeface="Times New Roman" panose="02020603050405020304" pitchFamily="18" charset="0"/>
              </a:rPr>
              <a:t>.</a:t>
            </a:r>
          </a:p>
          <a:p>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1883569"/>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423080" y="408345"/>
            <a:ext cx="17278065" cy="1384995"/>
          </a:xfrm>
          <a:prstGeom prst="rect">
            <a:avLst/>
          </a:prstGeom>
        </p:spPr>
        <p:txBody>
          <a:bodyPr wrap="square">
            <a:spAutoFit/>
          </a:bodyPr>
          <a:lstStyle/>
          <a:p>
            <a:r>
              <a:rPr lang="en-US" sz="2800" dirty="0" err="1" smtClean="0">
                <a:solidFill>
                  <a:schemeClr val="bg1"/>
                </a:solidFill>
                <a:latin typeface="Times New Roman" panose="02020603050405020304" pitchFamily="18" charset="0"/>
                <a:cs typeface="Times New Roman" panose="02020603050405020304" pitchFamily="18" charset="0"/>
              </a:rPr>
              <a:t>Əvvəlcə</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hər</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bir</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siyahı</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üçün</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elementi</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müqayisə</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edirik</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və</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sonra</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onları</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sıralanmış</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şəkildə</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başqa</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siyahıda</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birləşdiririk</a:t>
            </a:r>
            <a:r>
              <a:rPr lang="en-US" sz="2800" dirty="0" smtClean="0">
                <a:solidFill>
                  <a:schemeClr val="bg1"/>
                </a:solidFill>
                <a:latin typeface="Times New Roman" panose="02020603050405020304" pitchFamily="18" charset="0"/>
                <a:cs typeface="Times New Roman" panose="02020603050405020304" pitchFamily="18" charset="0"/>
              </a:rPr>
              <a:t>. 14 </a:t>
            </a:r>
            <a:r>
              <a:rPr lang="en-US" sz="2800" dirty="0" err="1" smtClean="0">
                <a:solidFill>
                  <a:schemeClr val="bg1"/>
                </a:solidFill>
                <a:latin typeface="Times New Roman" panose="02020603050405020304" pitchFamily="18" charset="0"/>
                <a:cs typeface="Times New Roman" panose="02020603050405020304" pitchFamily="18" charset="0"/>
              </a:rPr>
              <a:t>və</a:t>
            </a:r>
            <a:r>
              <a:rPr lang="en-US" sz="2800" dirty="0" smtClean="0">
                <a:solidFill>
                  <a:schemeClr val="bg1"/>
                </a:solidFill>
                <a:latin typeface="Times New Roman" panose="02020603050405020304" pitchFamily="18" charset="0"/>
                <a:cs typeface="Times New Roman" panose="02020603050405020304" pitchFamily="18" charset="0"/>
              </a:rPr>
              <a:t> 33-ün </a:t>
            </a:r>
            <a:r>
              <a:rPr lang="en-US" sz="2800" dirty="0" err="1" smtClean="0">
                <a:solidFill>
                  <a:schemeClr val="bg1"/>
                </a:solidFill>
                <a:latin typeface="Times New Roman" panose="02020603050405020304" pitchFamily="18" charset="0"/>
                <a:cs typeface="Times New Roman" panose="02020603050405020304" pitchFamily="18" charset="0"/>
              </a:rPr>
              <a:t>sıralanmış</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mövqelərdə</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olduğunu</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görürük</a:t>
            </a:r>
            <a:r>
              <a:rPr lang="en-US" sz="2800" dirty="0" smtClean="0">
                <a:solidFill>
                  <a:schemeClr val="bg1"/>
                </a:solidFill>
                <a:latin typeface="Times New Roman" panose="02020603050405020304" pitchFamily="18" charset="0"/>
                <a:cs typeface="Times New Roman" panose="02020603050405020304" pitchFamily="18" charset="0"/>
              </a:rPr>
              <a:t>. Biz 27 </a:t>
            </a:r>
            <a:r>
              <a:rPr lang="en-US" sz="2800" dirty="0" err="1" smtClean="0">
                <a:solidFill>
                  <a:schemeClr val="bg1"/>
                </a:solidFill>
                <a:latin typeface="Times New Roman" panose="02020603050405020304" pitchFamily="18" charset="0"/>
                <a:cs typeface="Times New Roman" panose="02020603050405020304" pitchFamily="18" charset="0"/>
              </a:rPr>
              <a:t>və</a:t>
            </a:r>
            <a:r>
              <a:rPr lang="en-US" sz="2800" dirty="0" smtClean="0">
                <a:solidFill>
                  <a:schemeClr val="bg1"/>
                </a:solidFill>
                <a:latin typeface="Times New Roman" panose="02020603050405020304" pitchFamily="18" charset="0"/>
                <a:cs typeface="Times New Roman" panose="02020603050405020304" pitchFamily="18" charset="0"/>
              </a:rPr>
              <a:t> 10-u </a:t>
            </a:r>
            <a:r>
              <a:rPr lang="en-US" sz="2800" dirty="0" err="1" smtClean="0">
                <a:solidFill>
                  <a:schemeClr val="bg1"/>
                </a:solidFill>
                <a:latin typeface="Times New Roman" panose="02020603050405020304" pitchFamily="18" charset="0"/>
                <a:cs typeface="Times New Roman" panose="02020603050405020304" pitchFamily="18" charset="0"/>
              </a:rPr>
              <a:t>müqayisə</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edirik</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və</a:t>
            </a:r>
            <a:r>
              <a:rPr lang="en-US" sz="2800" dirty="0" smtClean="0">
                <a:solidFill>
                  <a:schemeClr val="bg1"/>
                </a:solidFill>
                <a:latin typeface="Times New Roman" panose="02020603050405020304" pitchFamily="18" charset="0"/>
                <a:cs typeface="Times New Roman" panose="02020603050405020304" pitchFamily="18" charset="0"/>
              </a:rPr>
              <a:t> 2 </a:t>
            </a:r>
            <a:r>
              <a:rPr lang="en-US" sz="2800" dirty="0" err="1" smtClean="0">
                <a:solidFill>
                  <a:schemeClr val="bg1"/>
                </a:solidFill>
                <a:latin typeface="Times New Roman" panose="02020603050405020304" pitchFamily="18" charset="0"/>
                <a:cs typeface="Times New Roman" panose="02020603050405020304" pitchFamily="18" charset="0"/>
              </a:rPr>
              <a:t>dəyərdən</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ibarət</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hədəf</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siyahısında</a:t>
            </a:r>
            <a:r>
              <a:rPr lang="en-US" sz="2800" dirty="0" smtClean="0">
                <a:solidFill>
                  <a:schemeClr val="bg1"/>
                </a:solidFill>
                <a:latin typeface="Times New Roman" panose="02020603050405020304" pitchFamily="18" charset="0"/>
                <a:cs typeface="Times New Roman" panose="02020603050405020304" pitchFamily="18" charset="0"/>
              </a:rPr>
              <a:t> 10-u </a:t>
            </a:r>
            <a:r>
              <a:rPr lang="en-US" sz="2800" dirty="0" err="1" smtClean="0">
                <a:solidFill>
                  <a:schemeClr val="bg1"/>
                </a:solidFill>
                <a:latin typeface="Times New Roman" panose="02020603050405020304" pitchFamily="18" charset="0"/>
                <a:cs typeface="Times New Roman" panose="02020603050405020304" pitchFamily="18" charset="0"/>
              </a:rPr>
              <a:t>birinci</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ardınca</a:t>
            </a:r>
            <a:r>
              <a:rPr lang="en-US" sz="2800" dirty="0" smtClean="0">
                <a:solidFill>
                  <a:schemeClr val="bg1"/>
                </a:solidFill>
                <a:latin typeface="Times New Roman" panose="02020603050405020304" pitchFamily="18" charset="0"/>
                <a:cs typeface="Times New Roman" panose="02020603050405020304" pitchFamily="18" charset="0"/>
              </a:rPr>
              <a:t> 27-ni </a:t>
            </a:r>
            <a:r>
              <a:rPr lang="en-US" sz="2800" dirty="0" err="1" smtClean="0">
                <a:solidFill>
                  <a:schemeClr val="bg1"/>
                </a:solidFill>
                <a:latin typeface="Times New Roman" panose="02020603050405020304" pitchFamily="18" charset="0"/>
                <a:cs typeface="Times New Roman" panose="02020603050405020304" pitchFamily="18" charset="0"/>
              </a:rPr>
              <a:t>qoyuruq</a:t>
            </a:r>
            <a:r>
              <a:rPr lang="en-US" sz="2800" dirty="0" smtClean="0">
                <a:solidFill>
                  <a:schemeClr val="bg1"/>
                </a:solidFill>
                <a:latin typeface="Times New Roman" panose="02020603050405020304" pitchFamily="18" charset="0"/>
                <a:cs typeface="Times New Roman" panose="02020603050405020304" pitchFamily="18" charset="0"/>
              </a:rPr>
              <a:t>. 19 </a:t>
            </a:r>
            <a:r>
              <a:rPr lang="en-US" sz="2800" dirty="0" err="1" smtClean="0">
                <a:solidFill>
                  <a:schemeClr val="bg1"/>
                </a:solidFill>
                <a:latin typeface="Times New Roman" panose="02020603050405020304" pitchFamily="18" charset="0"/>
                <a:cs typeface="Times New Roman" panose="02020603050405020304" pitchFamily="18" charset="0"/>
              </a:rPr>
              <a:t>və</a:t>
            </a:r>
            <a:r>
              <a:rPr lang="en-US" sz="2800" dirty="0" smtClean="0">
                <a:solidFill>
                  <a:schemeClr val="bg1"/>
                </a:solidFill>
                <a:latin typeface="Times New Roman" panose="02020603050405020304" pitchFamily="18" charset="0"/>
                <a:cs typeface="Times New Roman" panose="02020603050405020304" pitchFamily="18" charset="0"/>
              </a:rPr>
              <a:t> 35-in </a:t>
            </a:r>
            <a:r>
              <a:rPr lang="en-US" sz="2800" dirty="0" err="1" smtClean="0">
                <a:solidFill>
                  <a:schemeClr val="bg1"/>
                </a:solidFill>
                <a:latin typeface="Times New Roman" panose="02020603050405020304" pitchFamily="18" charset="0"/>
                <a:cs typeface="Times New Roman" panose="02020603050405020304" pitchFamily="18" charset="0"/>
              </a:rPr>
              <a:t>sırasını</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dəyişirik</a:t>
            </a:r>
            <a:r>
              <a:rPr lang="en-US" sz="2800" dirty="0" smtClean="0">
                <a:solidFill>
                  <a:schemeClr val="bg1"/>
                </a:solidFill>
                <a:latin typeface="Times New Roman" panose="02020603050405020304" pitchFamily="18" charset="0"/>
                <a:cs typeface="Times New Roman" panose="02020603050405020304" pitchFamily="18" charset="0"/>
              </a:rPr>
              <a:t>, 42 ​​</a:t>
            </a:r>
            <a:r>
              <a:rPr lang="en-US" sz="2800" dirty="0" err="1" smtClean="0">
                <a:solidFill>
                  <a:schemeClr val="bg1"/>
                </a:solidFill>
                <a:latin typeface="Times New Roman" panose="02020603050405020304" pitchFamily="18" charset="0"/>
                <a:cs typeface="Times New Roman" panose="02020603050405020304" pitchFamily="18" charset="0"/>
              </a:rPr>
              <a:t>və</a:t>
            </a:r>
            <a:r>
              <a:rPr lang="en-US" sz="2800" dirty="0" smtClean="0">
                <a:solidFill>
                  <a:schemeClr val="bg1"/>
                </a:solidFill>
                <a:latin typeface="Times New Roman" panose="02020603050405020304" pitchFamily="18" charset="0"/>
                <a:cs typeface="Times New Roman" panose="02020603050405020304" pitchFamily="18" charset="0"/>
              </a:rPr>
              <a:t> 44 </a:t>
            </a:r>
            <a:r>
              <a:rPr lang="en-US" sz="2800" dirty="0" err="1" smtClean="0">
                <a:solidFill>
                  <a:schemeClr val="bg1"/>
                </a:solidFill>
                <a:latin typeface="Times New Roman" panose="02020603050405020304" pitchFamily="18" charset="0"/>
                <a:cs typeface="Times New Roman" panose="02020603050405020304" pitchFamily="18" charset="0"/>
              </a:rPr>
              <a:t>isə</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ardıcıl</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olaraq</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yerləşdirilir</a:t>
            </a:r>
            <a:r>
              <a:rPr lang="en-US" sz="2800" dirty="0" smtClean="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11" name="Рисунок 10"/>
          <p:cNvPicPr>
            <a:picLocks noChangeAspect="1"/>
          </p:cNvPicPr>
          <p:nvPr/>
        </p:nvPicPr>
        <p:blipFill>
          <a:blip r:embed="rId3"/>
          <a:stretch>
            <a:fillRect/>
          </a:stretch>
        </p:blipFill>
        <p:spPr>
          <a:xfrm>
            <a:off x="533121" y="2314502"/>
            <a:ext cx="7545496" cy="916590"/>
          </a:xfrm>
          <a:prstGeom prst="rect">
            <a:avLst/>
          </a:prstGeom>
        </p:spPr>
      </p:pic>
      <p:sp>
        <p:nvSpPr>
          <p:cNvPr id="3" name="Прямоугольник 2"/>
          <p:cNvSpPr/>
          <p:nvPr/>
        </p:nvSpPr>
        <p:spPr>
          <a:xfrm>
            <a:off x="8434316" y="2323151"/>
            <a:ext cx="9144000" cy="1815882"/>
          </a:xfrm>
          <a:prstGeom prst="rect">
            <a:avLst/>
          </a:prstGeom>
        </p:spPr>
        <p:txBody>
          <a:bodyPr>
            <a:spAutoFit/>
          </a:bodyPr>
          <a:lstStyle/>
          <a:p>
            <a:r>
              <a:rPr lang="en-US" sz="2800" dirty="0" err="1">
                <a:solidFill>
                  <a:schemeClr val="bg1"/>
                </a:solidFill>
                <a:latin typeface="Times New Roman" panose="02020603050405020304" pitchFamily="18" charset="0"/>
                <a:cs typeface="Times New Roman" panose="02020603050405020304" pitchFamily="18" charset="0"/>
              </a:rPr>
              <a:t>Birləşdirmə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mərhələsinin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növbəti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iterasiyasında</a:t>
            </a:r>
            <a:r>
              <a:rPr lang="en-US" sz="2800" dirty="0">
                <a:solidFill>
                  <a:schemeClr val="bg1"/>
                </a:solidFill>
                <a:latin typeface="Times New Roman" panose="02020603050405020304" pitchFamily="18" charset="0"/>
                <a:cs typeface="Times New Roman" panose="02020603050405020304" pitchFamily="18" charset="0"/>
              </a:rPr>
              <a:t> biz </a:t>
            </a:r>
            <a:r>
              <a:rPr lang="en-US" sz="2800" dirty="0" err="1">
                <a:solidFill>
                  <a:schemeClr val="bg1"/>
                </a:solidFill>
                <a:latin typeface="Times New Roman" panose="02020603050405020304" pitchFamily="18" charset="0"/>
                <a:cs typeface="Times New Roman" panose="02020603050405020304" pitchFamily="18" charset="0"/>
              </a:rPr>
              <a:t>iki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dəyərinin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siyahısını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müqayisə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edirik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hamısını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çeşidlənmiş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qaydada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yerləşdirərək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tapılmış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dəyərlərinin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siyahısına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birləşdiririk</a:t>
            </a:r>
            <a:r>
              <a:rPr lang="en-US"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13" name="Рисунок 12"/>
          <p:cNvPicPr>
            <a:picLocks noChangeAspect="1"/>
          </p:cNvPicPr>
          <p:nvPr/>
        </p:nvPicPr>
        <p:blipFill>
          <a:blip r:embed="rId4"/>
          <a:stretch>
            <a:fillRect/>
          </a:stretch>
        </p:blipFill>
        <p:spPr>
          <a:xfrm>
            <a:off x="533121" y="4541982"/>
            <a:ext cx="9952816" cy="1336589"/>
          </a:xfrm>
          <a:prstGeom prst="rect">
            <a:avLst/>
          </a:prstGeom>
        </p:spPr>
      </p:pic>
      <p:sp>
        <p:nvSpPr>
          <p:cNvPr id="4" name="Прямоугольник 3"/>
          <p:cNvSpPr/>
          <p:nvPr/>
        </p:nvSpPr>
        <p:spPr>
          <a:xfrm>
            <a:off x="2945973" y="6281520"/>
            <a:ext cx="12232278" cy="646331"/>
          </a:xfrm>
          <a:prstGeom prst="rect">
            <a:avLst/>
          </a:prstGeom>
        </p:spPr>
        <p:txBody>
          <a:bodyPr wrap="square">
            <a:spAutoFit/>
          </a:bodyPr>
          <a:lstStyle/>
          <a:p>
            <a:r>
              <a:rPr lang="en-US" sz="3600" dirty="0" smtClean="0">
                <a:solidFill>
                  <a:schemeClr val="bg1"/>
                </a:solidFill>
                <a:latin typeface="Times New Roman" panose="02020603050405020304" pitchFamily="18" charset="0"/>
                <a:cs typeface="Times New Roman" panose="02020603050405020304" pitchFamily="18" charset="0"/>
              </a:rPr>
              <a:t>Son </a:t>
            </a:r>
            <a:r>
              <a:rPr lang="en-US" sz="3600" dirty="0" err="1">
                <a:solidFill>
                  <a:schemeClr val="bg1"/>
                </a:solidFill>
                <a:latin typeface="Times New Roman" panose="02020603050405020304" pitchFamily="18" charset="0"/>
                <a:cs typeface="Times New Roman" panose="02020603050405020304" pitchFamily="18" charset="0"/>
              </a:rPr>
              <a:t>birləşmədən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sonra</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siyahı</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bu</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kimi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görünməlidir</a:t>
            </a:r>
            <a:r>
              <a:rPr lang="en-US" sz="3600" dirty="0">
                <a:solidFill>
                  <a:schemeClr val="bg1"/>
                </a:solidFill>
                <a:latin typeface="Times New Roman" panose="02020603050405020304" pitchFamily="18" charset="0"/>
                <a:cs typeface="Times New Roman" panose="02020603050405020304" pitchFamily="18" charset="0"/>
              </a:rPr>
              <a:t> -</a:t>
            </a:r>
            <a:endParaRPr lang="en-US" sz="3600" dirty="0">
              <a:solidFill>
                <a:schemeClr val="bg1"/>
              </a:solidFill>
              <a:latin typeface="Times New Roman" panose="02020603050405020304" pitchFamily="18" charset="0"/>
              <a:cs typeface="Times New Roman" panose="02020603050405020304" pitchFamily="18" charset="0"/>
            </a:endParaRPr>
          </a:p>
        </p:txBody>
      </p:sp>
      <p:pic>
        <p:nvPicPr>
          <p:cNvPr id="15" name="Рисунок 14"/>
          <p:cNvPicPr>
            <a:picLocks noChangeAspect="1"/>
          </p:cNvPicPr>
          <p:nvPr/>
        </p:nvPicPr>
        <p:blipFill>
          <a:blip r:embed="rId5"/>
          <a:stretch>
            <a:fillRect/>
          </a:stretch>
        </p:blipFill>
        <p:spPr>
          <a:xfrm>
            <a:off x="1420224" y="7213015"/>
            <a:ext cx="14457147" cy="2070589"/>
          </a:xfrm>
          <a:prstGeom prst="rect">
            <a:avLst/>
          </a:prstGeom>
        </p:spPr>
      </p:pic>
    </p:spTree>
    <p:extLst>
      <p:ext uri="{BB962C8B-B14F-4D97-AF65-F5344CB8AC3E}">
        <p14:creationId xmlns:p14="http://schemas.microsoft.com/office/powerpoint/2010/main" val="1128636612"/>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19"/>
        <p:cNvGrpSpPr/>
        <p:nvPr/>
      </p:nvGrpSpPr>
      <p:grpSpPr>
        <a:xfrm>
          <a:off x="0" y="0"/>
          <a:ext cx="0" cy="0"/>
          <a:chOff x="0" y="0"/>
          <a:chExt cx="0" cy="0"/>
        </a:xfrm>
      </p:grpSpPr>
      <p:pic>
        <p:nvPicPr>
          <p:cNvPr id="121" name="Google Shape;121;p16"/>
          <p:cNvPicPr preferRelativeResize="0"/>
          <p:nvPr/>
        </p:nvPicPr>
        <p:blipFill>
          <a:blip r:embed="rId3">
            <a:alphaModFix/>
          </a:blip>
          <a:stretch>
            <a:fillRect/>
          </a:stretch>
        </p:blipFill>
        <p:spPr>
          <a:xfrm>
            <a:off x="-872836" y="-290946"/>
            <a:ext cx="22276675" cy="14009950"/>
          </a:xfrm>
          <a:prstGeom prst="rect">
            <a:avLst/>
          </a:prstGeom>
          <a:noFill/>
          <a:ln>
            <a:noFill/>
          </a:ln>
        </p:spPr>
      </p:pic>
      <p:sp>
        <p:nvSpPr>
          <p:cNvPr id="3" name="Прямоугольник 2"/>
          <p:cNvSpPr/>
          <p:nvPr/>
        </p:nvSpPr>
        <p:spPr>
          <a:xfrm>
            <a:off x="623453" y="2646992"/>
            <a:ext cx="16680873" cy="4597669"/>
          </a:xfrm>
          <a:prstGeom prst="rect">
            <a:avLst/>
          </a:prstGeom>
        </p:spPr>
        <p:txBody>
          <a:bodyPr wrap="square">
            <a:spAutoFit/>
          </a:bodyPr>
          <a:lstStyle/>
          <a:p>
            <a:pPr algn="ctr">
              <a:lnSpc>
                <a:spcPct val="130000"/>
              </a:lnSpc>
            </a:pPr>
            <a:r>
              <a:rPr lang="en-US" sz="3200" b="1" dirty="0" smtClean="0">
                <a:solidFill>
                  <a:schemeClr val="bg1"/>
                </a:solidFill>
                <a:latin typeface="Times New Roman" panose="02020603050405020304" pitchFamily="18" charset="0"/>
                <a:cs typeface="Times New Roman" panose="02020603050405020304" pitchFamily="18" charset="0"/>
              </a:rPr>
              <a:t>Sorting v</a:t>
            </a:r>
            <a:r>
              <a:rPr lang="az-Latn-AZ" sz="3200" b="1" dirty="0" smtClean="0">
                <a:solidFill>
                  <a:schemeClr val="bg1"/>
                </a:solidFill>
                <a:latin typeface="Times New Roman" panose="02020603050405020304" pitchFamily="18" charset="0"/>
                <a:cs typeface="Times New Roman" panose="02020603050405020304" pitchFamily="18" charset="0"/>
              </a:rPr>
              <a:t>ə Searching </a:t>
            </a:r>
            <a:r>
              <a:rPr lang="az-Latn-AZ" sz="2800" b="1" dirty="0" smtClean="0">
                <a:solidFill>
                  <a:schemeClr val="bg1"/>
                </a:solidFill>
                <a:latin typeface="Times New Roman" panose="02020603050405020304" pitchFamily="18" charset="0"/>
                <a:cs typeface="Times New Roman" panose="02020603050405020304" pitchFamily="18" charset="0"/>
              </a:rPr>
              <a:t>DSA-nın ən vacib  mövzularından biridir .</a:t>
            </a:r>
            <a:r>
              <a:rPr lang="ru-RU" sz="2800" b="1" dirty="0" err="1" smtClean="0">
                <a:solidFill>
                  <a:schemeClr val="bg1"/>
                </a:solidFill>
                <a:latin typeface="Times New Roman" panose="02020603050405020304" pitchFamily="18" charset="0"/>
                <a:cs typeface="Times New Roman" panose="02020603050405020304" pitchFamily="18" charset="0"/>
              </a:rPr>
              <a:t>İnformasiyanın</a:t>
            </a:r>
            <a:r>
              <a:rPr lang="ru-RU" sz="2800" b="1" dirty="0" smtClean="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saxlanması</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əldə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edilməsi</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müasir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kompüterlərin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ən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geniş</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yayılmış</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tətbiqlərindən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biridir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Zaman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keçdikcə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kompüter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vasitəsilə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saxlanılan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əldə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edilən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məlumat</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məlumatların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miqdarı</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nəhəng</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verilənlər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bazalarına</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çevrildi</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Verilənlər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bazalarında</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məlumatları</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səmərəli</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saxlamaq</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emal</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etmək</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üçün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bir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çox</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texnika</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alqoritmlər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hazırlanmışdır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Verilənlər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bazasında</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müəyyən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bir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məlumat</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qeydini</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axtarmaq</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prosesləri</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axtarış</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adlanır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Verilənlər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bazasında</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qeydlərin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sıralanması</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prosesi</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Sorting</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adlanır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Birlikdə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çeşidləmə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axtarış</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hesablama</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metodlarında</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əsas</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tədqiqat</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sahəsini</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təşkil</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edir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Onların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hər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ikisi</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məlumat</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strukturunda</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alqoritmlərdə</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çox</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vacib</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tədqiqat</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sahəsidir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Gəlin</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burada</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hər</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iki</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mövzu</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haqqında</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a:solidFill>
                  <a:schemeClr val="bg1"/>
                </a:solidFill>
                <a:latin typeface="Times New Roman" panose="02020603050405020304" pitchFamily="18" charset="0"/>
                <a:cs typeface="Times New Roman" panose="02020603050405020304" pitchFamily="18" charset="0"/>
              </a:rPr>
              <a:t>ətraflı</a:t>
            </a:r>
            <a:r>
              <a:rPr lang="ru-RU" sz="2800" b="1" dirty="0">
                <a:solidFill>
                  <a:schemeClr val="bg1"/>
                </a:solidFill>
                <a:latin typeface="Times New Roman" panose="02020603050405020304" pitchFamily="18" charset="0"/>
                <a:cs typeface="Times New Roman" panose="02020603050405020304" pitchFamily="18" charset="0"/>
              </a:rPr>
              <a:t> </a:t>
            </a:r>
            <a:r>
              <a:rPr lang="ru-RU" sz="2800" b="1" dirty="0" err="1" smtClean="0">
                <a:solidFill>
                  <a:schemeClr val="bg1"/>
                </a:solidFill>
                <a:latin typeface="Times New Roman" panose="02020603050405020304" pitchFamily="18" charset="0"/>
                <a:cs typeface="Times New Roman" panose="02020603050405020304" pitchFamily="18" charset="0"/>
              </a:rPr>
              <a:t>dan</a:t>
            </a:r>
            <a:r>
              <a:rPr lang="en-US" sz="2800" b="1" dirty="0" smtClean="0">
                <a:solidFill>
                  <a:schemeClr val="bg1"/>
                </a:solidFill>
                <a:latin typeface="Times New Roman" panose="02020603050405020304" pitchFamily="18" charset="0"/>
                <a:cs typeface="Times New Roman" panose="02020603050405020304" pitchFamily="18" charset="0"/>
              </a:rPr>
              <a:t>is</a:t>
            </a:r>
            <a:r>
              <a:rPr lang="ru-RU" sz="2800" b="1" dirty="0" err="1" smtClean="0">
                <a:solidFill>
                  <a:schemeClr val="bg1"/>
                </a:solidFill>
                <a:latin typeface="Times New Roman" panose="02020603050405020304" pitchFamily="18" charset="0"/>
                <a:cs typeface="Times New Roman" panose="02020603050405020304" pitchFamily="18" charset="0"/>
              </a:rPr>
              <a:t>aq</a:t>
            </a:r>
            <a:r>
              <a:rPr lang="en-US" sz="2800" b="1" dirty="0" smtClean="0">
                <a:solidFill>
                  <a:schemeClr val="bg1"/>
                </a:solidFill>
                <a:latin typeface="Times New Roman" panose="02020603050405020304" pitchFamily="18" charset="0"/>
                <a:cs typeface="Times New Roman" panose="02020603050405020304" pitchFamily="18" charset="0"/>
              </a:rPr>
              <a:t> </a:t>
            </a:r>
            <a:r>
              <a:rPr lang="ru-RU" sz="2800" b="1" dirty="0" smtClean="0">
                <a:solidFill>
                  <a:schemeClr val="bg1"/>
                </a:solidFill>
                <a:latin typeface="Times New Roman" panose="02020603050405020304" pitchFamily="18" charset="0"/>
                <a:cs typeface="Times New Roman" panose="02020603050405020304" pitchFamily="18" charset="0"/>
              </a:rPr>
              <a:t>.</a:t>
            </a:r>
            <a:r>
              <a:rPr lang="en-US" sz="2800" b="1" dirty="0" smtClean="0">
                <a:solidFill>
                  <a:schemeClr val="bg1"/>
                </a:solidFill>
                <a:latin typeface="Times New Roman" panose="02020603050405020304" pitchFamily="18" charset="0"/>
                <a:cs typeface="Times New Roman" panose="02020603050405020304" pitchFamily="18" charset="0"/>
              </a:rPr>
              <a:t> </a:t>
            </a:r>
            <a:endParaRPr lang="ru-RU" sz="2800" b="1" dirty="0">
              <a:solidFill>
                <a:schemeClr val="bg1"/>
              </a:solidFill>
              <a:latin typeface="Times New Roman" panose="02020603050405020304" pitchFamily="18" charset="0"/>
              <a:cs typeface="Times New Roman" panose="02020603050405020304" pitchFamily="18" charset="0"/>
            </a:endParaRPr>
          </a:p>
        </p:txBody>
      </p:sp>
      <p:sp>
        <p:nvSpPr>
          <p:cNvPr id="6" name="Google Shape;720;p34"/>
          <p:cNvSpPr/>
          <p:nvPr/>
        </p:nvSpPr>
        <p:spPr>
          <a:xfrm>
            <a:off x="14117782" y="6608618"/>
            <a:ext cx="3752235" cy="3573981"/>
          </a:xfrm>
          <a:custGeom>
            <a:avLst/>
            <a:gdLst/>
            <a:ahLst/>
            <a:cxnLst/>
            <a:rect l="l" t="t" r="r" b="b"/>
            <a:pathLst>
              <a:path w="1447241" h="1371261" extrusionOk="0">
                <a:moveTo>
                  <a:pt x="0" y="0"/>
                </a:moveTo>
                <a:lnTo>
                  <a:pt x="1447241" y="0"/>
                </a:lnTo>
                <a:lnTo>
                  <a:pt x="1447241" y="1371261"/>
                </a:lnTo>
                <a:lnTo>
                  <a:pt x="0" y="1371261"/>
                </a:lnTo>
                <a:lnTo>
                  <a:pt x="0" y="0"/>
                </a:lnTo>
                <a:close/>
              </a:path>
            </a:pathLst>
          </a:custGeom>
          <a:blipFill rotWithShape="1">
            <a:blip r:embed="rId4">
              <a:alphaModFix/>
            </a:blip>
            <a:stretch>
              <a:fillRect/>
            </a:stretch>
          </a:blipFill>
          <a:ln>
            <a:noFill/>
          </a:ln>
        </p:spPr>
      </p:sp>
      <p:sp>
        <p:nvSpPr>
          <p:cNvPr id="7" name="Google Shape;713;p34"/>
          <p:cNvSpPr/>
          <p:nvPr/>
        </p:nvSpPr>
        <p:spPr>
          <a:xfrm>
            <a:off x="149399" y="260549"/>
            <a:ext cx="3231110" cy="2163997"/>
          </a:xfrm>
          <a:custGeom>
            <a:avLst/>
            <a:gdLst/>
            <a:ahLst/>
            <a:cxnLst/>
            <a:rect l="l" t="t" r="r" b="b"/>
            <a:pathLst>
              <a:path w="1610470" h="1223957" extrusionOk="0">
                <a:moveTo>
                  <a:pt x="0" y="0"/>
                </a:moveTo>
                <a:lnTo>
                  <a:pt x="1610469" y="0"/>
                </a:lnTo>
                <a:lnTo>
                  <a:pt x="1610469" y="1223957"/>
                </a:lnTo>
                <a:lnTo>
                  <a:pt x="0" y="1223957"/>
                </a:lnTo>
                <a:lnTo>
                  <a:pt x="0" y="0"/>
                </a:lnTo>
                <a:close/>
              </a:path>
            </a:pathLst>
          </a:custGeom>
          <a:blipFill rotWithShape="1">
            <a:blip r:embed="rId5">
              <a:alphaModFix/>
            </a:blip>
            <a:stretch>
              <a:fillRect/>
            </a:stretch>
          </a:blipFill>
          <a:ln>
            <a:noFill/>
          </a:ln>
        </p:spPr>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341194" y="378129"/>
            <a:ext cx="9144000" cy="1569660"/>
          </a:xfrm>
          <a:prstGeom prst="rect">
            <a:avLst/>
          </a:prstGeom>
        </p:spPr>
        <p:txBody>
          <a:bodyPr>
            <a:spAutoFit/>
          </a:bodyPr>
          <a:lstStyle/>
          <a:p>
            <a:r>
              <a:rPr lang="en-US" sz="3200" b="1" dirty="0" err="1">
                <a:solidFill>
                  <a:schemeClr val="bg1"/>
                </a:solidFill>
                <a:latin typeface="Times New Roman" panose="02020603050405020304" pitchFamily="18" charset="0"/>
                <a:cs typeface="Times New Roman" panose="02020603050405020304" pitchFamily="18" charset="0"/>
              </a:rPr>
              <a:t>Zamanın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mürəkkəbliyi</a:t>
            </a:r>
            <a:r>
              <a:rPr lang="en-US" sz="3200" b="1" dirty="0">
                <a:solidFill>
                  <a:schemeClr val="bg1"/>
                </a:solidFill>
                <a:latin typeface="Times New Roman" panose="02020603050405020304" pitchFamily="18" charset="0"/>
                <a:cs typeface="Times New Roman" panose="02020603050405020304" pitchFamily="18" charset="0"/>
              </a:rPr>
              <a:t/>
            </a:r>
            <a:br>
              <a:rPr lang="en-US" sz="3200" b="1" dirty="0">
                <a:solidFill>
                  <a:schemeClr val="bg1"/>
                </a:solidFill>
                <a:latin typeface="Times New Roman" panose="02020603050405020304" pitchFamily="18" charset="0"/>
                <a:cs typeface="Times New Roman" panose="02020603050405020304" pitchFamily="18" charset="0"/>
              </a:rPr>
            </a:br>
            <a:r>
              <a:rPr lang="en-US" sz="3200" dirty="0" err="1">
                <a:solidFill>
                  <a:schemeClr val="bg1"/>
                </a:solidFill>
                <a:latin typeface="Times New Roman" panose="02020603050405020304" pitchFamily="18" charset="0"/>
                <a:cs typeface="Times New Roman" panose="02020603050405020304" pitchFamily="18" charset="0"/>
              </a:rPr>
              <a:t>Birləşmə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növünün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vaxt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mürəkkəbliyi</a:t>
            </a:r>
            <a:r>
              <a:rPr lang="en-US" sz="3200"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O(n log(n)) </a:t>
            </a:r>
            <a:r>
              <a:rPr lang="en-US" sz="3200" b="1" dirty="0" err="1">
                <a:solidFill>
                  <a:schemeClr val="bg1"/>
                </a:solidFill>
                <a:latin typeface="Times New Roman" panose="02020603050405020304" pitchFamily="18" charset="0"/>
                <a:cs typeface="Times New Roman" panose="02020603050405020304" pitchFamily="18" charset="0"/>
              </a:rPr>
              <a:t>təşkil</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edir</a:t>
            </a:r>
            <a:endParaRPr lang="ru-RU" sz="3200" dirty="0">
              <a:solidFill>
                <a:schemeClr val="bg1"/>
              </a:solidFill>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341194" y="2311225"/>
            <a:ext cx="17946806" cy="3539430"/>
          </a:xfrm>
          <a:prstGeom prst="rect">
            <a:avLst/>
          </a:prstGeom>
        </p:spPr>
        <p:txBody>
          <a:bodyPr wrap="square">
            <a:spAutoFit/>
          </a:bodyPr>
          <a:lstStyle/>
          <a:p>
            <a:r>
              <a:rPr lang="az-Latn-AZ" sz="2800" b="1" dirty="0" smtClean="0">
                <a:solidFill>
                  <a:schemeClr val="bg1"/>
                </a:solidFill>
                <a:latin typeface="Times New Roman" panose="02020603050405020304" pitchFamily="18" charset="0"/>
                <a:cs typeface="Times New Roman" panose="02020603050405020304" pitchFamily="18" charset="0"/>
              </a:rPr>
              <a:t>Data </a:t>
            </a:r>
            <a:r>
              <a:rPr lang="en-US" sz="2800" b="1" dirty="0" err="1" smtClean="0">
                <a:solidFill>
                  <a:schemeClr val="bg1"/>
                </a:solidFill>
                <a:latin typeface="Times New Roman" panose="02020603050405020304" pitchFamily="18" charset="0"/>
                <a:cs typeface="Times New Roman" panose="02020603050405020304" pitchFamily="18" charset="0"/>
              </a:rPr>
              <a:t>mürəkkəbli</a:t>
            </a:r>
            <a:r>
              <a:rPr lang="az-Latn-AZ" sz="2800" b="1" dirty="0" smtClean="0">
                <a:solidFill>
                  <a:schemeClr val="bg1"/>
                </a:solidFill>
                <a:latin typeface="Times New Roman" panose="02020603050405020304" pitchFamily="18" charset="0"/>
                <a:cs typeface="Times New Roman" panose="02020603050405020304" pitchFamily="18" charset="0"/>
              </a:rPr>
              <a:t>yi</a:t>
            </a:r>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dirty="0" err="1">
                <a:solidFill>
                  <a:schemeClr val="bg1"/>
                </a:solidFill>
                <a:latin typeface="Times New Roman" panose="02020603050405020304" pitchFamily="18" charset="0"/>
                <a:cs typeface="Times New Roman" panose="02020603050405020304" pitchFamily="18" charset="0"/>
              </a:rPr>
              <a:t>Birləşmə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növünün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fəza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mürəkkəbliyi</a:t>
            </a:r>
            <a:r>
              <a:rPr lang="en-US" sz="2800"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O(n)-dir.</a:t>
            </a:r>
            <a:r>
              <a:rPr lang="en-US" sz="2800" dirty="0">
                <a:solidFill>
                  <a:schemeClr val="bg1"/>
                </a:solidFill>
                <a:latin typeface="Times New Roman" panose="02020603050405020304" pitchFamily="18" charset="0"/>
                <a:cs typeface="Times New Roman" panose="02020603050405020304" pitchFamily="18" charset="0"/>
              </a:rPr>
              <a:t/>
            </a:r>
            <a:br>
              <a:rPr lang="en-US" sz="2800" dirty="0">
                <a:solidFill>
                  <a:schemeClr val="bg1"/>
                </a:solidFill>
                <a:latin typeface="Times New Roman" panose="02020603050405020304" pitchFamily="18" charset="0"/>
                <a:cs typeface="Times New Roman" panose="02020603050405020304" pitchFamily="18" charset="0"/>
              </a:rPr>
            </a:br>
            <a:r>
              <a:rPr lang="en-US" sz="2800" dirty="0" err="1">
                <a:solidFill>
                  <a:schemeClr val="bg1"/>
                </a:solidFill>
                <a:latin typeface="Times New Roman" panose="02020603050405020304" pitchFamily="18" charset="0"/>
                <a:cs typeface="Times New Roman" panose="02020603050405020304" pitchFamily="18" charset="0"/>
              </a:rPr>
              <a:t>Kosmik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mürəkkəblik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yalnız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problemi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həll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etmək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etdiyimiz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köməkçi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məkanı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nəzərə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alır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Giriş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saxlamaq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boşluq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burada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əhəmiyyət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kəsb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etmir</a:t>
            </a:r>
            <a:r>
              <a:rPr lang="en-US" sz="2800" dirty="0">
                <a:solidFill>
                  <a:schemeClr val="bg1"/>
                </a:solidFill>
                <a:latin typeface="Times New Roman" panose="02020603050405020304" pitchFamily="18" charset="0"/>
                <a:cs typeface="Times New Roman" panose="02020603050405020304" pitchFamily="18" charset="0"/>
              </a:rPr>
              <a:t>.</a:t>
            </a:r>
            <a:br>
              <a:rPr lang="en-US" sz="2800" dirty="0">
                <a:solidFill>
                  <a:schemeClr val="bg1"/>
                </a:solidFill>
                <a:latin typeface="Times New Roman" panose="02020603050405020304" pitchFamily="18" charset="0"/>
                <a:cs typeface="Times New Roman" panose="02020603050405020304" pitchFamily="18" charset="0"/>
              </a:rPr>
            </a:br>
            <a:r>
              <a:rPr lang="en-US" sz="2800" dirty="0">
                <a:solidFill>
                  <a:schemeClr val="bg1"/>
                </a:solidFill>
                <a:latin typeface="Times New Roman" panose="02020603050405020304" pitchFamily="18" charset="0"/>
                <a:cs typeface="Times New Roman" panose="02020603050405020304" pitchFamily="18" charset="0"/>
              </a:rPr>
              <a:t>Biz </a:t>
            </a:r>
            <a:r>
              <a:rPr lang="en-US" sz="2800" dirty="0" err="1">
                <a:solidFill>
                  <a:schemeClr val="bg1"/>
                </a:solidFill>
                <a:latin typeface="Times New Roman" panose="02020603050405020304" pitchFamily="18" charset="0"/>
                <a:cs typeface="Times New Roman" panose="02020603050405020304" pitchFamily="18" charset="0"/>
              </a:rPr>
              <a:t>yalnız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birləşdirilmiş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siyahıların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nəticəsini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saxlamaq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müvəqqəti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yaratmaq</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köməkçi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boşluqdan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istifadə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etdik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Beləliklə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tələb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yer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birləşdirilən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siyahıların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ölçüsünün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cəminə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bərabərdir</a:t>
            </a:r>
            <a:r>
              <a:rPr lang="en-US" sz="2800" dirty="0">
                <a:solidFill>
                  <a:schemeClr val="bg1"/>
                </a:solidFill>
                <a:latin typeface="Times New Roman" panose="02020603050405020304" pitchFamily="18" charset="0"/>
                <a:cs typeface="Times New Roman" panose="02020603050405020304" pitchFamily="18" charset="0"/>
              </a:rPr>
              <a:t>. </a:t>
            </a:r>
            <a:br>
              <a:rPr lang="en-US" sz="2800" dirty="0">
                <a:solidFill>
                  <a:schemeClr val="bg1"/>
                </a:solidFill>
                <a:latin typeface="Times New Roman" panose="02020603050405020304" pitchFamily="18" charset="0"/>
                <a:cs typeface="Times New Roman" panose="02020603050405020304" pitchFamily="18" charset="0"/>
              </a:rPr>
            </a:br>
            <a:r>
              <a:rPr lang="en-US" sz="2800" dirty="0">
                <a:solidFill>
                  <a:schemeClr val="bg1"/>
                </a:solidFill>
                <a:latin typeface="Times New Roman" panose="02020603050405020304" pitchFamily="18" charset="0"/>
                <a:cs typeface="Times New Roman" panose="02020603050405020304" pitchFamily="18" charset="0"/>
              </a:rPr>
              <a:t>Bu, </a:t>
            </a:r>
            <a:r>
              <a:rPr lang="en-US" sz="2800" dirty="0" err="1">
                <a:solidFill>
                  <a:schemeClr val="bg1"/>
                </a:solidFill>
                <a:latin typeface="Times New Roman" panose="02020603050405020304" pitchFamily="18" charset="0"/>
                <a:cs typeface="Times New Roman" panose="02020603050405020304" pitchFamily="18" charset="0"/>
              </a:rPr>
              <a:t>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pis</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halda</a:t>
            </a:r>
            <a:r>
              <a:rPr lang="en-US" sz="2800" dirty="0">
                <a:solidFill>
                  <a:schemeClr val="bg1"/>
                </a:solidFill>
                <a:latin typeface="Times New Roman" panose="02020603050405020304" pitchFamily="18" charset="0"/>
                <a:cs typeface="Times New Roman" panose="02020603050405020304" pitchFamily="18" charset="0"/>
              </a:rPr>
              <a:t>, n-ə </a:t>
            </a:r>
            <a:r>
              <a:rPr lang="en-US" sz="2800" dirty="0" err="1">
                <a:solidFill>
                  <a:schemeClr val="bg1"/>
                </a:solidFill>
                <a:latin typeface="Times New Roman" panose="02020603050405020304" pitchFamily="18" charset="0"/>
                <a:cs typeface="Times New Roman" panose="02020603050405020304" pitchFamily="18" charset="0"/>
              </a:rPr>
              <a:t>bərabər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bilər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Beləliklə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fəzanın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mürəkkəbliyi</a:t>
            </a:r>
            <a:r>
              <a:rPr lang="en-US" sz="2800" dirty="0">
                <a:solidFill>
                  <a:schemeClr val="bg1"/>
                </a:solidFill>
                <a:latin typeface="Times New Roman" panose="02020603050405020304" pitchFamily="18" charset="0"/>
                <a:cs typeface="Times New Roman" panose="02020603050405020304" pitchFamily="18" charset="0"/>
              </a:rPr>
              <a:t> O(n)-dir.</a:t>
            </a:r>
          </a:p>
          <a:p>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20" name="Google Shape;733;p34"/>
          <p:cNvSpPr/>
          <p:nvPr/>
        </p:nvSpPr>
        <p:spPr>
          <a:xfrm>
            <a:off x="10801833" y="905508"/>
            <a:ext cx="1237926" cy="1223999"/>
          </a:xfrm>
          <a:custGeom>
            <a:avLst/>
            <a:gdLst/>
            <a:ahLst/>
            <a:cxnLst/>
            <a:rect l="l" t="t" r="r" b="b"/>
            <a:pathLst>
              <a:path w="1237926" h="1223999" extrusionOk="0">
                <a:moveTo>
                  <a:pt x="0" y="0"/>
                </a:moveTo>
                <a:lnTo>
                  <a:pt x="1237926" y="0"/>
                </a:lnTo>
                <a:lnTo>
                  <a:pt x="1237926" y="1223999"/>
                </a:lnTo>
                <a:lnTo>
                  <a:pt x="0" y="1223999"/>
                </a:lnTo>
                <a:lnTo>
                  <a:pt x="0" y="0"/>
                </a:lnTo>
                <a:close/>
              </a:path>
            </a:pathLst>
          </a:custGeom>
          <a:blipFill rotWithShape="1">
            <a:blip r:embed="rId3">
              <a:alphaModFix/>
            </a:blip>
            <a:stretch>
              <a:fillRect/>
            </a:stretch>
          </a:blipFill>
          <a:ln>
            <a:noFill/>
          </a:ln>
        </p:spPr>
      </p:sp>
      <p:sp>
        <p:nvSpPr>
          <p:cNvPr id="4" name="Прямоугольник 3"/>
          <p:cNvSpPr/>
          <p:nvPr/>
        </p:nvSpPr>
        <p:spPr>
          <a:xfrm>
            <a:off x="341193" y="5644200"/>
            <a:ext cx="17073349" cy="4401205"/>
          </a:xfrm>
          <a:prstGeom prst="rect">
            <a:avLst/>
          </a:prstGeom>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Merge Sort-un </a:t>
            </a:r>
            <a:r>
              <a:rPr lang="en-US" sz="2800" b="1" dirty="0" err="1">
                <a:solidFill>
                  <a:schemeClr val="bg1"/>
                </a:solidFill>
                <a:latin typeface="Times New Roman" panose="02020603050405020304" pitchFamily="18" charset="0"/>
                <a:cs typeface="Times New Roman" panose="02020603050405020304" pitchFamily="18" charset="0"/>
              </a:rPr>
              <a:t>üstünlükləri</a:t>
            </a:r>
            <a:r>
              <a:rPr lang="en-US" sz="2800" b="1" dirty="0">
                <a:solidFill>
                  <a:schemeClr val="bg1"/>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böyük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siyahılar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yaxşı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işləyir</a:t>
            </a:r>
            <a:endParaRPr lang="en-US" sz="2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Davamlı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işləmə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müddəti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var</a:t>
            </a:r>
            <a:endParaRPr lang="en-US" sz="2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Bərabər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elementlərin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sırasını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qoruyur</a:t>
            </a:r>
            <a:endParaRPr lang="en-US" sz="2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Yavaş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daxil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ardıcıl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məlumatları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səmərəli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şəkildə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idarə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edir</a:t>
            </a:r>
            <a:endParaRPr lang="en-US" sz="2800" dirty="0">
              <a:solidFill>
                <a:schemeClr val="bg1"/>
              </a:solidFill>
              <a:latin typeface="Times New Roman" panose="02020603050405020304" pitchFamily="18" charset="0"/>
              <a:cs typeface="Times New Roman" panose="02020603050405020304" pitchFamily="18" charset="0"/>
            </a:endParaRPr>
          </a:p>
          <a:p>
            <a:endParaRPr lang="en-US" sz="2800" b="1" dirty="0">
              <a:solidFill>
                <a:schemeClr val="bg1"/>
              </a:solidFill>
              <a:latin typeface="Times New Roman" panose="02020603050405020304" pitchFamily="18" charset="0"/>
              <a:cs typeface="Times New Roman" panose="02020603050405020304" pitchFamily="18" charset="0"/>
            </a:endParaRPr>
          </a:p>
          <a:p>
            <a:r>
              <a:rPr lang="az-Latn-AZ" sz="2800" b="1" dirty="0" smtClean="0">
                <a:solidFill>
                  <a:schemeClr val="bg1"/>
                </a:solidFill>
                <a:latin typeface="Times New Roman" panose="02020603050405020304" pitchFamily="18" charset="0"/>
                <a:cs typeface="Times New Roman" panose="02020603050405020304" pitchFamily="18" charset="0"/>
              </a:rPr>
              <a:t>Merge Sortunun</a:t>
            </a:r>
            <a:r>
              <a:rPr lang="en-US" sz="2800" b="1" dirty="0" smtClean="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çatışmazlıqları</a:t>
            </a:r>
            <a:endParaRPr lang="en-US" sz="2800" b="1"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Digər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alqoritmləri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ilə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müqayisədə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kiçik</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siyahılar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yavaşdır</a:t>
            </a:r>
            <a:endParaRPr lang="en-US" sz="2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Daha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çox</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yer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tutur</a:t>
            </a:r>
            <a:endParaRPr lang="en-US" sz="2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Verilmiş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massivdən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başqa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çeşidləmə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üçün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əlavə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yaddaş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tələb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olunur</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0681286"/>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569996" y="403965"/>
            <a:ext cx="4128053" cy="1107996"/>
          </a:xfrm>
          <a:prstGeom prst="rect">
            <a:avLst/>
          </a:prstGeom>
        </p:spPr>
        <p:txBody>
          <a:bodyPr wrap="none">
            <a:spAutoFit/>
          </a:bodyPr>
          <a:lstStyle/>
          <a:p>
            <a:pPr algn="ctr">
              <a:spcAft>
                <a:spcPts val="800"/>
              </a:spcAft>
            </a:pPr>
            <a:r>
              <a:rPr lang="az-Latn-AZ" sz="6600" dirty="0">
                <a:solidFill>
                  <a:schemeClr val="bg1"/>
                </a:solidFill>
                <a:latin typeface="Josefin Sans SemiBold" panose="020B0604020202020204" charset="0"/>
                <a:ea typeface="Calibri" panose="020F0502020204030204" pitchFamily="34" charset="0"/>
                <a:cs typeface="Times New Roman" panose="02020603050405020304" pitchFamily="18" charset="0"/>
              </a:rPr>
              <a:t>Heap Sort</a:t>
            </a:r>
            <a:endParaRPr lang="ru-RU" sz="6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Прямоугольник 2"/>
          <p:cNvSpPr/>
          <p:nvPr/>
        </p:nvSpPr>
        <p:spPr>
          <a:xfrm>
            <a:off x="272954" y="1785309"/>
            <a:ext cx="17346305" cy="1569660"/>
          </a:xfrm>
          <a:prstGeom prst="rect">
            <a:avLst/>
          </a:prstGeom>
        </p:spPr>
        <p:txBody>
          <a:bodyPr wrap="square">
            <a:spAutoFit/>
          </a:bodyPr>
          <a:lstStyle/>
          <a:p>
            <a:r>
              <a:rPr lang="az-Latn-AZ" sz="3200" dirty="0" smtClean="0">
                <a:solidFill>
                  <a:schemeClr val="bg1"/>
                </a:solidFill>
                <a:latin typeface="Times New Roman" panose="02020603050405020304" pitchFamily="18" charset="0"/>
                <a:cs typeface="Times New Roman" panose="02020603050405020304" pitchFamily="18" charset="0"/>
              </a:rPr>
              <a:t>Heap sort - </a:t>
            </a:r>
            <a:r>
              <a:rPr lang="ru-RU" sz="3200" dirty="0" smtClean="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Binary</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Heap</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məlumat</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strukturuna</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əsaslanan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müqayisəyə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əsaslanan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çeşidləmə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üsuludur</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Bu</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ilk</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olaraq</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minimum</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elementi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tapdığımız</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və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minimum</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elementi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başlanğıcda</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yerləşdirdiyimiz</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seçim</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çeşidinə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bənzəyir</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Qalan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elementlər</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üçün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eyni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prosesi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təkrarlayın</a:t>
            </a:r>
            <a:r>
              <a:rPr lang="ru-RU" sz="3200" dirty="0">
                <a:solidFill>
                  <a:schemeClr val="bg1"/>
                </a:solidFill>
                <a:latin typeface="Times New Roman" panose="02020603050405020304" pitchFamily="18" charset="0"/>
                <a:cs typeface="Times New Roman" panose="02020603050405020304" pitchFamily="18" charset="0"/>
              </a:rPr>
              <a:t>.</a:t>
            </a:r>
          </a:p>
        </p:txBody>
      </p:sp>
      <p:sp>
        <p:nvSpPr>
          <p:cNvPr id="4" name="Прямоугольник 3"/>
          <p:cNvSpPr/>
          <p:nvPr/>
        </p:nvSpPr>
        <p:spPr>
          <a:xfrm>
            <a:off x="272953" y="3752047"/>
            <a:ext cx="16841339" cy="2123658"/>
          </a:xfrm>
          <a:prstGeom prst="rect">
            <a:avLst/>
          </a:prstGeom>
        </p:spPr>
        <p:txBody>
          <a:bodyPr wrap="square">
            <a:spAutoFit/>
          </a:bodyPr>
          <a:lstStyle/>
          <a:p>
            <a:r>
              <a:rPr lang="az-Latn-AZ" sz="3600" b="1" dirty="0" smtClean="0">
                <a:solidFill>
                  <a:schemeClr val="bg1"/>
                </a:solidFill>
                <a:latin typeface="Times New Roman" panose="02020603050405020304" pitchFamily="18" charset="0"/>
                <a:cs typeface="Times New Roman" panose="02020603050405020304" pitchFamily="18" charset="0"/>
              </a:rPr>
              <a:t>Heap </a:t>
            </a:r>
            <a:r>
              <a:rPr lang="ru-RU" sz="3600" b="1" dirty="0" err="1" smtClean="0">
                <a:solidFill>
                  <a:schemeClr val="bg1"/>
                </a:solidFill>
                <a:latin typeface="Times New Roman" panose="02020603050405020304" pitchFamily="18" charset="0"/>
                <a:cs typeface="Times New Roman" panose="02020603050405020304" pitchFamily="18" charset="0"/>
              </a:rPr>
              <a:t>Sortunun</a:t>
            </a:r>
            <a:r>
              <a:rPr lang="ru-RU" sz="3600" b="1" dirty="0" smtClean="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Mürəkkəblik</a:t>
            </a:r>
            <a:r>
              <a:rPr lang="ru-RU" sz="3600" b="1" dirty="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Təhlili</a:t>
            </a:r>
            <a:endParaRPr lang="ru-RU" sz="3600" b="1" dirty="0">
              <a:solidFill>
                <a:schemeClr val="bg1"/>
              </a:solidFill>
              <a:latin typeface="Times New Roman" panose="02020603050405020304" pitchFamily="18" charset="0"/>
              <a:cs typeface="Times New Roman" panose="02020603050405020304" pitchFamily="18" charset="0"/>
            </a:endParaRPr>
          </a:p>
          <a:p>
            <a:r>
              <a:rPr lang="ru-RU" sz="3200" b="1" dirty="0" err="1">
                <a:solidFill>
                  <a:schemeClr val="bg1"/>
                </a:solidFill>
                <a:latin typeface="Times New Roman" panose="02020603050405020304" pitchFamily="18" charset="0"/>
                <a:cs typeface="Times New Roman" panose="02020603050405020304" pitchFamily="18" charset="0"/>
              </a:rPr>
              <a:t>Zamanın</a:t>
            </a:r>
            <a:r>
              <a:rPr lang="ru-RU" sz="3200" b="1" dirty="0">
                <a:solidFill>
                  <a:schemeClr val="bg1"/>
                </a:solidFill>
                <a:latin typeface="Times New Roman" panose="02020603050405020304" pitchFamily="18" charset="0"/>
                <a:cs typeface="Times New Roman" panose="02020603050405020304" pitchFamily="18" charset="0"/>
              </a:rPr>
              <a:t> </a:t>
            </a:r>
            <a:r>
              <a:rPr lang="ru-RU" sz="3200" b="1" dirty="0" err="1">
                <a:solidFill>
                  <a:schemeClr val="bg1"/>
                </a:solidFill>
                <a:latin typeface="Times New Roman" panose="02020603050405020304" pitchFamily="18" charset="0"/>
                <a:cs typeface="Times New Roman" panose="02020603050405020304" pitchFamily="18" charset="0"/>
              </a:rPr>
              <a:t>mürəkkəbliyi</a:t>
            </a:r>
            <a:r>
              <a:rPr lang="ru-RU" sz="2800" dirty="0">
                <a:solidFill>
                  <a:schemeClr val="bg1"/>
                </a:solidFill>
                <a:latin typeface="Times New Roman" panose="02020603050405020304" pitchFamily="18" charset="0"/>
                <a:cs typeface="Times New Roman" panose="02020603050405020304" pitchFamily="18" charset="0"/>
              </a:rPr>
              <a:t>: O(N </a:t>
            </a:r>
            <a:r>
              <a:rPr lang="ru-RU" sz="2800" dirty="0" err="1">
                <a:solidFill>
                  <a:schemeClr val="bg1"/>
                </a:solidFill>
                <a:latin typeface="Times New Roman" panose="02020603050405020304" pitchFamily="18" charset="0"/>
                <a:cs typeface="Times New Roman" panose="02020603050405020304" pitchFamily="18" charset="0"/>
              </a:rPr>
              <a:t>log</a:t>
            </a:r>
            <a:r>
              <a:rPr lang="ru-RU" sz="2800" dirty="0">
                <a:solidFill>
                  <a:schemeClr val="bg1"/>
                </a:solidFill>
                <a:latin typeface="Times New Roman" panose="02020603050405020304" pitchFamily="18" charset="0"/>
                <a:cs typeface="Times New Roman" panose="02020603050405020304" pitchFamily="18" charset="0"/>
              </a:rPr>
              <a:t> N)</a:t>
            </a:r>
          </a:p>
          <a:p>
            <a:r>
              <a:rPr lang="ru-RU" sz="3200" b="1" dirty="0" err="1">
                <a:solidFill>
                  <a:schemeClr val="bg1"/>
                </a:solidFill>
                <a:latin typeface="Times New Roman" panose="02020603050405020304" pitchFamily="18" charset="0"/>
                <a:cs typeface="Times New Roman" panose="02020603050405020304" pitchFamily="18" charset="0"/>
              </a:rPr>
              <a:t>Köməkçi</a:t>
            </a:r>
            <a:r>
              <a:rPr lang="ru-RU" sz="3200" b="1" dirty="0">
                <a:solidFill>
                  <a:schemeClr val="bg1"/>
                </a:solidFill>
                <a:latin typeface="Times New Roman" panose="02020603050405020304" pitchFamily="18" charset="0"/>
                <a:cs typeface="Times New Roman" panose="02020603050405020304" pitchFamily="18" charset="0"/>
              </a:rPr>
              <a:t> </a:t>
            </a:r>
            <a:r>
              <a:rPr lang="ru-RU" sz="3200" b="1" dirty="0" err="1">
                <a:solidFill>
                  <a:schemeClr val="bg1"/>
                </a:solidFill>
                <a:latin typeface="Times New Roman" panose="02020603050405020304" pitchFamily="18" charset="0"/>
                <a:cs typeface="Times New Roman" panose="02020603050405020304" pitchFamily="18" charset="0"/>
              </a:rPr>
              <a:t>boşluq</a:t>
            </a:r>
            <a:r>
              <a:rPr lang="ru-RU" sz="3200" b="1" dirty="0">
                <a:solidFill>
                  <a:schemeClr val="bg1"/>
                </a:solidFill>
                <a:latin typeface="Times New Roman" panose="02020603050405020304" pitchFamily="18" charset="0"/>
                <a:cs typeface="Times New Roman" panose="02020603050405020304" pitchFamily="18" charset="0"/>
              </a:rPr>
              <a:t>: </a:t>
            </a:r>
            <a:r>
              <a:rPr lang="ru-RU" sz="2800" dirty="0">
                <a:solidFill>
                  <a:schemeClr val="bg1"/>
                </a:solidFill>
                <a:latin typeface="Times New Roman" panose="02020603050405020304" pitchFamily="18" charset="0"/>
                <a:cs typeface="Times New Roman" panose="02020603050405020304" pitchFamily="18" charset="0"/>
              </a:rPr>
              <a:t>O(</a:t>
            </a:r>
            <a:r>
              <a:rPr lang="ru-RU" sz="2800" dirty="0" err="1">
                <a:solidFill>
                  <a:schemeClr val="bg1"/>
                </a:solidFill>
                <a:latin typeface="Times New Roman" panose="02020603050405020304" pitchFamily="18" charset="0"/>
                <a:cs typeface="Times New Roman" panose="02020603050405020304" pitchFamily="18" charset="0"/>
              </a:rPr>
              <a:t>log</a:t>
            </a:r>
            <a:r>
              <a:rPr lang="ru-RU" sz="2800" dirty="0">
                <a:solidFill>
                  <a:schemeClr val="bg1"/>
                </a:solidFill>
                <a:latin typeface="Times New Roman" panose="02020603050405020304" pitchFamily="18" charset="0"/>
                <a:cs typeface="Times New Roman" panose="02020603050405020304" pitchFamily="18" charset="0"/>
              </a:rPr>
              <a:t> n), </a:t>
            </a:r>
            <a:r>
              <a:rPr lang="ru-RU" sz="2800" dirty="0" err="1">
                <a:solidFill>
                  <a:schemeClr val="bg1"/>
                </a:solidFill>
                <a:latin typeface="Times New Roman" panose="02020603050405020304" pitchFamily="18" charset="0"/>
                <a:cs typeface="Times New Roman" panose="02020603050405020304" pitchFamily="18" charset="0"/>
              </a:rPr>
              <a:t>rekursiv</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çağırış</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yığınına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görə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Bununla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belə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iterativ</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həyata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keçirmək</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üçün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köməkçi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fəza</a:t>
            </a:r>
            <a:r>
              <a:rPr lang="ru-RU" sz="2800" dirty="0">
                <a:solidFill>
                  <a:schemeClr val="bg1"/>
                </a:solidFill>
                <a:latin typeface="Times New Roman" panose="02020603050405020304" pitchFamily="18" charset="0"/>
                <a:cs typeface="Times New Roman" panose="02020603050405020304" pitchFamily="18" charset="0"/>
              </a:rPr>
              <a:t> O(1) </a:t>
            </a:r>
            <a:r>
              <a:rPr lang="ru-RU" sz="2800" dirty="0" err="1">
                <a:solidFill>
                  <a:schemeClr val="bg1"/>
                </a:solidFill>
                <a:latin typeface="Times New Roman" panose="02020603050405020304" pitchFamily="18" charset="0"/>
                <a:cs typeface="Times New Roman" panose="02020603050405020304" pitchFamily="18" charset="0"/>
              </a:rPr>
              <a:t>ola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bilər</a:t>
            </a:r>
            <a:r>
              <a:rPr lang="ru-RU" sz="2800" dirty="0">
                <a:solidFill>
                  <a:schemeClr val="bg1"/>
                </a:solidFill>
                <a:latin typeface="Times New Roman" panose="02020603050405020304" pitchFamily="18" charset="0"/>
                <a:cs typeface="Times New Roman" panose="02020603050405020304" pitchFamily="18" charset="0"/>
              </a:rPr>
              <a:t>.</a:t>
            </a:r>
          </a:p>
        </p:txBody>
      </p:sp>
      <p:sp>
        <p:nvSpPr>
          <p:cNvPr id="5" name="Прямоугольник 4"/>
          <p:cNvSpPr/>
          <p:nvPr/>
        </p:nvSpPr>
        <p:spPr>
          <a:xfrm>
            <a:off x="272953" y="6272783"/>
            <a:ext cx="15735871" cy="2369880"/>
          </a:xfrm>
          <a:prstGeom prst="rect">
            <a:avLst/>
          </a:prstGeom>
        </p:spPr>
        <p:txBody>
          <a:bodyPr wrap="square">
            <a:spAutoFit/>
          </a:bodyPr>
          <a:lstStyle/>
          <a:p>
            <a:r>
              <a:rPr lang="ru-RU" sz="3600" b="1" dirty="0" err="1">
                <a:solidFill>
                  <a:schemeClr val="bg1"/>
                </a:solidFill>
                <a:latin typeface="Times New Roman" panose="02020603050405020304" pitchFamily="18" charset="0"/>
                <a:cs typeface="Times New Roman" panose="02020603050405020304" pitchFamily="18" charset="0"/>
              </a:rPr>
              <a:t>Heap</a:t>
            </a:r>
            <a:r>
              <a:rPr lang="ru-RU" sz="3600" b="1" dirty="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Sort</a:t>
            </a:r>
            <a:r>
              <a:rPr lang="ru-RU" sz="3600" b="1" dirty="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ilə</a:t>
            </a:r>
            <a:r>
              <a:rPr lang="ru-RU" sz="3600" b="1" dirty="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bağlı</a:t>
            </a:r>
            <a:r>
              <a:rPr lang="ru-RU" sz="3600" b="1" dirty="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vacib</a:t>
            </a:r>
            <a:r>
              <a:rPr lang="ru-RU" sz="3600" b="1" dirty="0">
                <a:solidFill>
                  <a:schemeClr val="bg1"/>
                </a:solidFill>
                <a:latin typeface="Times New Roman" panose="02020603050405020304" pitchFamily="18" charset="0"/>
                <a:cs typeface="Times New Roman" panose="02020603050405020304" pitchFamily="18" charset="0"/>
              </a:rPr>
              <a:t> </a:t>
            </a:r>
            <a:r>
              <a:rPr lang="ru-RU" sz="3600" b="1" dirty="0" err="1">
                <a:solidFill>
                  <a:schemeClr val="bg1"/>
                </a:solidFill>
                <a:latin typeface="Times New Roman" panose="02020603050405020304" pitchFamily="18" charset="0"/>
                <a:cs typeface="Times New Roman" panose="02020603050405020304" pitchFamily="18" charset="0"/>
              </a:rPr>
              <a:t>məqamlar</a:t>
            </a:r>
            <a:r>
              <a:rPr lang="ru-RU" sz="3600" b="1"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ru-RU" sz="2800" dirty="0" err="1">
                <a:solidFill>
                  <a:schemeClr val="bg1"/>
                </a:solidFill>
                <a:latin typeface="Times New Roman" panose="02020603050405020304" pitchFamily="18" charset="0"/>
                <a:cs typeface="Times New Roman" panose="02020603050405020304" pitchFamily="18" charset="0"/>
              </a:rPr>
              <a:t>Yığın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çeşidləmə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yerində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alqoritmdir</a:t>
            </a:r>
            <a:r>
              <a:rPr lang="ru-RU"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ru-RU" sz="2800" dirty="0" err="1">
                <a:solidFill>
                  <a:schemeClr val="bg1"/>
                </a:solidFill>
                <a:latin typeface="Times New Roman" panose="02020603050405020304" pitchFamily="18" charset="0"/>
                <a:cs typeface="Times New Roman" panose="02020603050405020304" pitchFamily="18" charset="0"/>
              </a:rPr>
              <a:t>Onun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tipik</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tətbiqi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sabit</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deyil</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lakin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sabit</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edilə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bilər</a:t>
            </a:r>
            <a:r>
              <a:rPr lang="ru-RU" sz="2800" dirty="0">
                <a:solidFill>
                  <a:schemeClr val="bg1"/>
                </a:solidFill>
                <a:latin typeface="Times New Roman" panose="02020603050405020304" pitchFamily="18" charset="0"/>
                <a:cs typeface="Times New Roman" panose="02020603050405020304" pitchFamily="18" charset="0"/>
              </a:rPr>
              <a:t> </a:t>
            </a:r>
            <a:endParaRPr lang="az-Latn-AZ"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ru-RU" sz="2800" dirty="0" err="1" smtClean="0">
                <a:solidFill>
                  <a:schemeClr val="bg1"/>
                </a:solidFill>
                <a:latin typeface="Times New Roman" panose="02020603050405020304" pitchFamily="18" charset="0"/>
                <a:cs typeface="Times New Roman" panose="02020603050405020304" pitchFamily="18" charset="0"/>
              </a:rPr>
              <a:t>Tipik</a:t>
            </a:r>
            <a:r>
              <a:rPr lang="ru-RU" sz="2800" dirty="0" smtClean="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olaraq</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yaxşı</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tətbiq</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olunan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QuickSort-dan</a:t>
            </a:r>
            <a:r>
              <a:rPr lang="ru-RU" sz="2800" dirty="0">
                <a:solidFill>
                  <a:schemeClr val="bg1"/>
                </a:solidFill>
                <a:latin typeface="Times New Roman" panose="02020603050405020304" pitchFamily="18" charset="0"/>
                <a:cs typeface="Times New Roman" panose="02020603050405020304" pitchFamily="18" charset="0"/>
              </a:rPr>
              <a:t> 2-3 </a:t>
            </a:r>
            <a:r>
              <a:rPr lang="ru-RU" sz="2800" dirty="0" err="1">
                <a:solidFill>
                  <a:schemeClr val="bg1"/>
                </a:solidFill>
                <a:latin typeface="Times New Roman" panose="02020603050405020304" pitchFamily="18" charset="0"/>
                <a:cs typeface="Times New Roman" panose="02020603050405020304" pitchFamily="18" charset="0"/>
              </a:rPr>
              <a:t>dəfə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yavaş</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Yavaşlığın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səbəbi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istinad</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yerinin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olmamasıdır</a:t>
            </a:r>
            <a:r>
              <a:rPr lang="ru-RU" sz="28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48060089"/>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2" name="Прямоугольник 1"/>
          <p:cNvSpPr/>
          <p:nvPr/>
        </p:nvSpPr>
        <p:spPr>
          <a:xfrm>
            <a:off x="286603" y="386890"/>
            <a:ext cx="9144000" cy="6678751"/>
          </a:xfrm>
          <a:prstGeom prst="rect">
            <a:avLst/>
          </a:prstGeom>
        </p:spPr>
        <p:txBody>
          <a:bodyPr>
            <a:spAutoFit/>
          </a:bodyPr>
          <a:lstStyle/>
          <a:p>
            <a:r>
              <a:rPr lang="ru-RU" sz="3600" dirty="0" err="1">
                <a:solidFill>
                  <a:schemeClr val="bg1"/>
                </a:solidFill>
                <a:latin typeface="Times New Roman" panose="02020603050405020304" pitchFamily="18" charset="0"/>
                <a:cs typeface="Times New Roman" panose="02020603050405020304" pitchFamily="18" charset="0"/>
              </a:rPr>
              <a:t>Heap</a:t>
            </a:r>
            <a:r>
              <a:rPr lang="ru-RU" sz="3600" dirty="0">
                <a:solidFill>
                  <a:schemeClr val="bg1"/>
                </a:solidFill>
                <a:latin typeface="Times New Roman" panose="02020603050405020304" pitchFamily="18" charset="0"/>
                <a:cs typeface="Times New Roman" panose="02020603050405020304" pitchFamily="18" charset="0"/>
              </a:rPr>
              <a:t> </a:t>
            </a:r>
            <a:r>
              <a:rPr lang="ru-RU" sz="3600" dirty="0" err="1">
                <a:solidFill>
                  <a:schemeClr val="bg1"/>
                </a:solidFill>
                <a:latin typeface="Times New Roman" panose="02020603050405020304" pitchFamily="18" charset="0"/>
                <a:cs typeface="Times New Roman" panose="02020603050405020304" pitchFamily="18" charset="0"/>
              </a:rPr>
              <a:t>Sort-un</a:t>
            </a:r>
            <a:r>
              <a:rPr lang="ru-RU" sz="3600" dirty="0">
                <a:solidFill>
                  <a:schemeClr val="bg1"/>
                </a:solidFill>
                <a:latin typeface="Times New Roman" panose="02020603050405020304" pitchFamily="18" charset="0"/>
                <a:cs typeface="Times New Roman" panose="02020603050405020304" pitchFamily="18" charset="0"/>
              </a:rPr>
              <a:t> </a:t>
            </a:r>
            <a:r>
              <a:rPr lang="ru-RU" sz="3600" dirty="0" err="1">
                <a:solidFill>
                  <a:schemeClr val="bg1"/>
                </a:solidFill>
                <a:latin typeface="Times New Roman" panose="02020603050405020304" pitchFamily="18" charset="0"/>
                <a:cs typeface="Times New Roman" panose="02020603050405020304" pitchFamily="18" charset="0"/>
              </a:rPr>
              <a:t>üstünlükləri</a:t>
            </a:r>
            <a:r>
              <a:rPr lang="ru-RU" sz="36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ru-RU" sz="2800" dirty="0" err="1">
                <a:solidFill>
                  <a:schemeClr val="bg1"/>
                </a:solidFill>
                <a:latin typeface="Times New Roman" panose="02020603050405020304" pitchFamily="18" charset="0"/>
                <a:cs typeface="Times New Roman" panose="02020603050405020304" pitchFamily="18" charset="0"/>
              </a:rPr>
              <a:t>Effektiv</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Zaman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Mürəkkəbliyi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Heap</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Sort</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bütün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hallarda</a:t>
            </a:r>
            <a:r>
              <a:rPr lang="ru-RU" sz="2800" dirty="0">
                <a:solidFill>
                  <a:schemeClr val="bg1"/>
                </a:solidFill>
                <a:latin typeface="Times New Roman" panose="02020603050405020304" pitchFamily="18" charset="0"/>
                <a:cs typeface="Times New Roman" panose="02020603050405020304" pitchFamily="18" charset="0"/>
              </a:rPr>
              <a:t> O(n </a:t>
            </a:r>
            <a:r>
              <a:rPr lang="ru-RU" sz="2800" dirty="0" err="1">
                <a:solidFill>
                  <a:schemeClr val="bg1"/>
                </a:solidFill>
                <a:latin typeface="Times New Roman" panose="02020603050405020304" pitchFamily="18" charset="0"/>
                <a:cs typeface="Times New Roman" panose="02020603050405020304" pitchFamily="18" charset="0"/>
              </a:rPr>
              <a:t>log</a:t>
            </a:r>
            <a:r>
              <a:rPr lang="ru-RU" sz="2800" dirty="0">
                <a:solidFill>
                  <a:schemeClr val="bg1"/>
                </a:solidFill>
                <a:latin typeface="Times New Roman" panose="02020603050405020304" pitchFamily="18" charset="0"/>
                <a:cs typeface="Times New Roman" panose="02020603050405020304" pitchFamily="18" charset="0"/>
              </a:rPr>
              <a:t> n) </a:t>
            </a:r>
            <a:r>
              <a:rPr lang="ru-RU" sz="2800" dirty="0" err="1">
                <a:solidFill>
                  <a:schemeClr val="bg1"/>
                </a:solidFill>
                <a:latin typeface="Times New Roman" panose="02020603050405020304" pitchFamily="18" charset="0"/>
                <a:cs typeface="Times New Roman" panose="02020603050405020304" pitchFamily="18" charset="0"/>
              </a:rPr>
              <a:t>zaman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mürəkkəbliyinə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malikdir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Bu</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böyük</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məlumat</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dəstlərinin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çeşidlənməsini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səmərəli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edir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Log</a:t>
            </a:r>
            <a:r>
              <a:rPr lang="ru-RU" sz="2800" dirty="0">
                <a:solidFill>
                  <a:schemeClr val="bg1"/>
                </a:solidFill>
                <a:latin typeface="Times New Roman" panose="02020603050405020304" pitchFamily="18" charset="0"/>
                <a:cs typeface="Times New Roman" panose="02020603050405020304" pitchFamily="18" charset="0"/>
              </a:rPr>
              <a:t> n </a:t>
            </a:r>
            <a:r>
              <a:rPr lang="ru-RU" sz="2800" dirty="0" err="1">
                <a:solidFill>
                  <a:schemeClr val="bg1"/>
                </a:solidFill>
                <a:latin typeface="Times New Roman" panose="02020603050405020304" pitchFamily="18" charset="0"/>
                <a:cs typeface="Times New Roman" panose="02020603050405020304" pitchFamily="18" charset="0"/>
              </a:rPr>
              <a:t>faktoru</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ikili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yığının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hündürlüyündən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irəli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gəlir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və</a:t>
            </a:r>
            <a:r>
              <a:rPr lang="ru-RU" sz="2800" dirty="0">
                <a:solidFill>
                  <a:schemeClr val="bg1"/>
                </a:solidFill>
                <a:latin typeface="Times New Roman" panose="02020603050405020304" pitchFamily="18" charset="0"/>
                <a:cs typeface="Times New Roman" panose="02020603050405020304" pitchFamily="18" charset="0"/>
              </a:rPr>
              <a:t> o, </a:t>
            </a:r>
            <a:r>
              <a:rPr lang="ru-RU" sz="2800" dirty="0" err="1">
                <a:solidFill>
                  <a:schemeClr val="bg1"/>
                </a:solidFill>
                <a:latin typeface="Times New Roman" panose="02020603050405020304" pitchFamily="18" charset="0"/>
                <a:cs typeface="Times New Roman" panose="02020603050405020304" pitchFamily="18" charset="0"/>
              </a:rPr>
              <a:t>alqoritmin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hətta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çoxlu</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sayda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elementlə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yaxşı</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performans</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göstərməsini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təmin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edir</a:t>
            </a:r>
            <a:r>
              <a:rPr lang="ru-RU"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ru-RU" sz="2800" dirty="0" err="1">
                <a:solidFill>
                  <a:schemeClr val="bg1"/>
                </a:solidFill>
                <a:latin typeface="Times New Roman" panose="02020603050405020304" pitchFamily="18" charset="0"/>
                <a:cs typeface="Times New Roman" panose="02020603050405020304" pitchFamily="18" charset="0"/>
              </a:rPr>
              <a:t>Yaddaş</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İstifadəsi</a:t>
            </a:r>
            <a:r>
              <a:rPr lang="ru-RU" sz="2800" dirty="0">
                <a:solidFill>
                  <a:schemeClr val="bg1"/>
                </a:solidFill>
                <a:latin typeface="Times New Roman" panose="02020603050405020304" pitchFamily="18" charset="0"/>
                <a:cs typeface="Times New Roman" panose="02020603050405020304" pitchFamily="18" charset="0"/>
              </a:rPr>
              <a:t> – </a:t>
            </a:r>
            <a:r>
              <a:rPr lang="ru-RU" sz="2800" dirty="0" err="1">
                <a:solidFill>
                  <a:schemeClr val="bg1"/>
                </a:solidFill>
                <a:latin typeface="Times New Roman" panose="02020603050405020304" pitchFamily="18" charset="0"/>
                <a:cs typeface="Times New Roman" panose="02020603050405020304" pitchFamily="18" charset="0"/>
              </a:rPr>
              <a:t>Yaddaş</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istifadəsi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minimal</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ola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bilər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çünki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çeşidlənəcək</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elementlərin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ilkin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siyahısını</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saxlamaq</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üçün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lazım</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olanlardan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başqa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işləmək</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üçün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əlavə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yaddaş</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sahəsinə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ehtiyac</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yoxdur</a:t>
            </a:r>
            <a:r>
              <a:rPr lang="ru-RU" sz="2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ru-RU" sz="2800" dirty="0" err="1">
                <a:solidFill>
                  <a:schemeClr val="bg1"/>
                </a:solidFill>
                <a:latin typeface="Times New Roman" panose="02020603050405020304" pitchFamily="18" charset="0"/>
                <a:cs typeface="Times New Roman" panose="02020603050405020304" pitchFamily="18" charset="0"/>
              </a:rPr>
              <a:t>Sadəlik</a:t>
            </a:r>
            <a:r>
              <a:rPr lang="ru-RU" sz="2800" dirty="0">
                <a:solidFill>
                  <a:schemeClr val="bg1"/>
                </a:solidFill>
                <a:latin typeface="Times New Roman" panose="02020603050405020304" pitchFamily="18" charset="0"/>
                <a:cs typeface="Times New Roman" panose="02020603050405020304" pitchFamily="18" charset="0"/>
              </a:rPr>
              <a:t> – </a:t>
            </a:r>
            <a:r>
              <a:rPr lang="ru-RU" sz="2800" dirty="0" err="1">
                <a:solidFill>
                  <a:schemeClr val="bg1"/>
                </a:solidFill>
                <a:latin typeface="Times New Roman" panose="02020603050405020304" pitchFamily="18" charset="0"/>
                <a:cs typeface="Times New Roman" panose="02020603050405020304" pitchFamily="18" charset="0"/>
              </a:rPr>
              <a:t>Digər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eyni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dərəcədə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səmərəli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çeşidləmə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alqoritmlərinə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nisbətən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başa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düşmək</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daha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asandır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çünki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rekursiya</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kimi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qabaqcıl</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kompüter</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elmi</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anlayışlarından</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istifadə</a:t>
            </a:r>
            <a:r>
              <a:rPr lang="ru-RU" sz="2800" dirty="0">
                <a:solidFill>
                  <a:schemeClr val="bg1"/>
                </a:solidFill>
                <a:latin typeface="Times New Roman" panose="02020603050405020304" pitchFamily="18" charset="0"/>
                <a:cs typeface="Times New Roman" panose="02020603050405020304" pitchFamily="18" charset="0"/>
              </a:rPr>
              <a:t> </a:t>
            </a:r>
            <a:r>
              <a:rPr lang="ru-RU" sz="2800" dirty="0" err="1">
                <a:solidFill>
                  <a:schemeClr val="bg1"/>
                </a:solidFill>
                <a:latin typeface="Times New Roman" panose="02020603050405020304" pitchFamily="18" charset="0"/>
                <a:cs typeface="Times New Roman" panose="02020603050405020304" pitchFamily="18" charset="0"/>
              </a:rPr>
              <a:t>etmir</a:t>
            </a:r>
            <a:r>
              <a:rPr lang="ru-RU" sz="2800" dirty="0">
                <a:solidFill>
                  <a:schemeClr val="bg1"/>
                </a:solidFill>
                <a:latin typeface="Times New Roman" panose="02020603050405020304" pitchFamily="18" charset="0"/>
                <a:cs typeface="Times New Roman" panose="02020603050405020304" pitchFamily="18" charset="0"/>
              </a:rPr>
              <a:t>.</a:t>
            </a:r>
          </a:p>
        </p:txBody>
      </p:sp>
      <p:sp>
        <p:nvSpPr>
          <p:cNvPr id="3" name="Прямоугольник 2"/>
          <p:cNvSpPr/>
          <p:nvPr/>
        </p:nvSpPr>
        <p:spPr>
          <a:xfrm>
            <a:off x="10112990" y="386890"/>
            <a:ext cx="7915702" cy="3600986"/>
          </a:xfrm>
          <a:prstGeom prst="rect">
            <a:avLst/>
          </a:prstGeom>
        </p:spPr>
        <p:txBody>
          <a:bodyPr wrap="square">
            <a:spAutoFit/>
          </a:bodyPr>
          <a:lstStyle/>
          <a:p>
            <a:pPr algn="r"/>
            <a:r>
              <a:rPr lang="ru-RU" sz="3600" dirty="0" err="1">
                <a:solidFill>
                  <a:schemeClr val="bg1"/>
                </a:solidFill>
                <a:latin typeface="Times New Roman" panose="02020603050405020304" pitchFamily="18" charset="0"/>
                <a:cs typeface="Times New Roman" panose="02020603050405020304" pitchFamily="18" charset="0"/>
              </a:rPr>
              <a:t>Yığın</a:t>
            </a:r>
            <a:r>
              <a:rPr lang="ru-RU" sz="3600" dirty="0">
                <a:solidFill>
                  <a:schemeClr val="bg1"/>
                </a:solidFill>
                <a:latin typeface="Times New Roman" panose="02020603050405020304" pitchFamily="18" charset="0"/>
                <a:cs typeface="Times New Roman" panose="02020603050405020304" pitchFamily="18" charset="0"/>
              </a:rPr>
              <a:t> </a:t>
            </a:r>
            <a:r>
              <a:rPr lang="ru-RU" sz="3600" dirty="0" err="1">
                <a:solidFill>
                  <a:schemeClr val="bg1"/>
                </a:solidFill>
                <a:latin typeface="Times New Roman" panose="02020603050405020304" pitchFamily="18" charset="0"/>
                <a:cs typeface="Times New Roman" panose="02020603050405020304" pitchFamily="18" charset="0"/>
              </a:rPr>
              <a:t>Sortunun</a:t>
            </a:r>
            <a:r>
              <a:rPr lang="ru-RU" sz="3600" dirty="0">
                <a:solidFill>
                  <a:schemeClr val="bg1"/>
                </a:solidFill>
                <a:latin typeface="Times New Roman" panose="02020603050405020304" pitchFamily="18" charset="0"/>
                <a:cs typeface="Times New Roman" panose="02020603050405020304" pitchFamily="18" charset="0"/>
              </a:rPr>
              <a:t> </a:t>
            </a:r>
            <a:r>
              <a:rPr lang="ru-RU" sz="3600" dirty="0" err="1">
                <a:solidFill>
                  <a:schemeClr val="bg1"/>
                </a:solidFill>
                <a:latin typeface="Times New Roman" panose="02020603050405020304" pitchFamily="18" charset="0"/>
                <a:cs typeface="Times New Roman" panose="02020603050405020304" pitchFamily="18" charset="0"/>
              </a:rPr>
              <a:t>Dezavantajları</a:t>
            </a:r>
            <a:r>
              <a:rPr lang="ru-RU" sz="3200" dirty="0">
                <a:solidFill>
                  <a:schemeClr val="bg1"/>
                </a:solidFill>
                <a:latin typeface="Times New Roman" panose="02020603050405020304" pitchFamily="18" charset="0"/>
                <a:cs typeface="Times New Roman" panose="02020603050405020304" pitchFamily="18" charset="0"/>
              </a:rPr>
              <a:t>:</a:t>
            </a:r>
          </a:p>
          <a:p>
            <a:pPr marL="457200" indent="-457200" algn="r">
              <a:buFont typeface="Arial" panose="020B0604020202020204" pitchFamily="34" charset="0"/>
              <a:buChar char="•"/>
            </a:pPr>
            <a:r>
              <a:rPr lang="ru-RU" sz="3200" dirty="0" err="1">
                <a:solidFill>
                  <a:schemeClr val="bg1"/>
                </a:solidFill>
                <a:latin typeface="Times New Roman" panose="02020603050405020304" pitchFamily="18" charset="0"/>
                <a:cs typeface="Times New Roman" panose="02020603050405020304" pitchFamily="18" charset="0"/>
              </a:rPr>
              <a:t>Bahalı</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Yığın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çeşidi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baha</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başa</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gəlir</a:t>
            </a:r>
            <a:r>
              <a:rPr lang="ru-RU" sz="3200" dirty="0">
                <a:solidFill>
                  <a:schemeClr val="bg1"/>
                </a:solidFill>
                <a:latin typeface="Times New Roman" panose="02020603050405020304" pitchFamily="18" charset="0"/>
                <a:cs typeface="Times New Roman" panose="02020603050405020304" pitchFamily="18" charset="0"/>
              </a:rPr>
              <a:t>.</a:t>
            </a:r>
          </a:p>
          <a:p>
            <a:pPr marL="457200" indent="-457200" algn="r">
              <a:buFont typeface="Arial" panose="020B0604020202020204" pitchFamily="34" charset="0"/>
              <a:buChar char="•"/>
            </a:pPr>
            <a:r>
              <a:rPr lang="ru-RU" sz="3200" dirty="0" err="1">
                <a:solidFill>
                  <a:schemeClr val="bg1"/>
                </a:solidFill>
                <a:latin typeface="Times New Roman" panose="02020603050405020304" pitchFamily="18" charset="0"/>
                <a:cs typeface="Times New Roman" panose="02020603050405020304" pitchFamily="18" charset="0"/>
              </a:rPr>
              <a:t>Qeyri-sabit</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Yığın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çeşidlənməsi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qeyri-sabitdir</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Nisbi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sıranı</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yenidən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təşkil</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edə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bilər</a:t>
            </a:r>
            <a:r>
              <a:rPr lang="ru-RU" sz="3200" dirty="0">
                <a:solidFill>
                  <a:schemeClr val="bg1"/>
                </a:solidFill>
                <a:latin typeface="Times New Roman" panose="02020603050405020304" pitchFamily="18" charset="0"/>
                <a:cs typeface="Times New Roman" panose="02020603050405020304" pitchFamily="18" charset="0"/>
              </a:rPr>
              <a:t>.</a:t>
            </a:r>
          </a:p>
          <a:p>
            <a:pPr marL="457200" indent="-457200" algn="r">
              <a:buFont typeface="Arial" panose="020B0604020202020204" pitchFamily="34" charset="0"/>
              <a:buChar char="•"/>
            </a:pPr>
            <a:r>
              <a:rPr lang="ru-RU" sz="3200" dirty="0" err="1">
                <a:solidFill>
                  <a:schemeClr val="bg1"/>
                </a:solidFill>
                <a:latin typeface="Times New Roman" panose="02020603050405020304" pitchFamily="18" charset="0"/>
                <a:cs typeface="Times New Roman" panose="02020603050405020304" pitchFamily="18" charset="0"/>
              </a:rPr>
              <a:t>Effektiv</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Çox</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mürəkkəb</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verilənlərlə</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işləyərkən</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Heap</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Sort</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çox</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səmərəli</a:t>
            </a:r>
            <a:r>
              <a:rPr lang="ru-RU" sz="3200" dirty="0">
                <a:solidFill>
                  <a:schemeClr val="bg1"/>
                </a:solidFill>
                <a:latin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cs typeface="Times New Roman" panose="02020603050405020304" pitchFamily="18" charset="0"/>
              </a:rPr>
              <a:t>deyil</a:t>
            </a:r>
            <a:r>
              <a:rPr lang="ru-RU" sz="3200" dirty="0">
                <a:solidFill>
                  <a:schemeClr val="bg1"/>
                </a:solidFill>
                <a:latin typeface="Times New Roman" panose="02020603050405020304" pitchFamily="18" charset="0"/>
                <a:cs typeface="Times New Roman" panose="02020603050405020304" pitchFamily="18" charset="0"/>
              </a:rPr>
              <a:t>.</a:t>
            </a:r>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724" y="5704765"/>
            <a:ext cx="8615968" cy="3402945"/>
          </a:xfrm>
          <a:prstGeom prst="rect">
            <a:avLst/>
          </a:prstGeom>
        </p:spPr>
      </p:pic>
    </p:spTree>
    <p:extLst>
      <p:ext uri="{BB962C8B-B14F-4D97-AF65-F5344CB8AC3E}">
        <p14:creationId xmlns:p14="http://schemas.microsoft.com/office/powerpoint/2010/main" val="2881405140"/>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pSp>
        <p:nvGrpSpPr>
          <p:cNvPr id="697" name="Google Shape;697;p33"/>
          <p:cNvGrpSpPr/>
          <p:nvPr/>
        </p:nvGrpSpPr>
        <p:grpSpPr>
          <a:xfrm>
            <a:off x="498406" y="353745"/>
            <a:ext cx="17291187" cy="9434848"/>
            <a:chOff x="0" y="-38100"/>
            <a:chExt cx="4554058" cy="2484898"/>
          </a:xfrm>
        </p:grpSpPr>
        <p:sp>
          <p:nvSpPr>
            <p:cNvPr id="698" name="Google Shape;698;p33"/>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01" name="Google Shape;701;p33"/>
          <p:cNvSpPr txBox="1"/>
          <p:nvPr/>
        </p:nvSpPr>
        <p:spPr>
          <a:xfrm>
            <a:off x="9047043" y="1363382"/>
            <a:ext cx="7544400" cy="42591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3835" b="0" i="0" u="none" strike="noStrike" cap="none">
                <a:solidFill>
                  <a:srgbClr val="7B96D4"/>
                </a:solidFill>
                <a:latin typeface="Heebo Black"/>
                <a:ea typeface="Heebo Black"/>
                <a:cs typeface="Heebo Black"/>
                <a:sym typeface="Heebo Black"/>
              </a:rPr>
              <a:t>THANK YOU</a:t>
            </a:r>
            <a:endParaRPr/>
          </a:p>
        </p:txBody>
      </p:sp>
      <p:sp>
        <p:nvSpPr>
          <p:cNvPr id="8" name="Google Shape;723;p34"/>
          <p:cNvSpPr/>
          <p:nvPr/>
        </p:nvSpPr>
        <p:spPr>
          <a:xfrm>
            <a:off x="1069669" y="2304909"/>
            <a:ext cx="9261686" cy="6924468"/>
          </a:xfrm>
          <a:custGeom>
            <a:avLst/>
            <a:gdLst/>
            <a:ahLst/>
            <a:cxnLst/>
            <a:rect l="l" t="t" r="r" b="b"/>
            <a:pathLst>
              <a:path w="1983437" h="1452836" extrusionOk="0">
                <a:moveTo>
                  <a:pt x="0" y="0"/>
                </a:moveTo>
                <a:lnTo>
                  <a:pt x="1983436" y="0"/>
                </a:lnTo>
                <a:lnTo>
                  <a:pt x="1983436" y="1452836"/>
                </a:lnTo>
                <a:lnTo>
                  <a:pt x="0" y="1452836"/>
                </a:lnTo>
                <a:lnTo>
                  <a:pt x="0" y="0"/>
                </a:lnTo>
                <a:close/>
              </a:path>
            </a:pathLst>
          </a:custGeom>
          <a:blipFill rotWithShape="1">
            <a:blip r:embed="rId3">
              <a:alphaModFix/>
            </a:blip>
            <a:stretch>
              <a:fillRect/>
            </a:stretch>
          </a:blipFill>
          <a:ln>
            <a:noFill/>
          </a:ln>
        </p:spPr>
      </p:sp>
    </p:spTree>
    <p:extLst>
      <p:ext uri="{BB962C8B-B14F-4D97-AF65-F5344CB8AC3E}">
        <p14:creationId xmlns:p14="http://schemas.microsoft.com/office/powerpoint/2010/main" val="485951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92"/>
        <p:cNvGrpSpPr/>
        <p:nvPr/>
      </p:nvGrpSpPr>
      <p:grpSpPr>
        <a:xfrm>
          <a:off x="0" y="0"/>
          <a:ext cx="0" cy="0"/>
          <a:chOff x="0" y="0"/>
          <a:chExt cx="0" cy="0"/>
        </a:xfrm>
      </p:grpSpPr>
      <p:sp>
        <p:nvSpPr>
          <p:cNvPr id="193" name="Google Shape;193;p23"/>
          <p:cNvSpPr/>
          <p:nvPr/>
        </p:nvSpPr>
        <p:spPr>
          <a:xfrm>
            <a:off x="2242717" y="5838582"/>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8967405" y="5849732"/>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15693245" y="5826183"/>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3"/>
          <p:cNvCxnSpPr/>
          <p:nvPr/>
        </p:nvCxnSpPr>
        <p:spPr>
          <a:xfrm>
            <a:off x="2595543" y="6015683"/>
            <a:ext cx="6371073" cy="10563"/>
          </a:xfrm>
          <a:prstGeom prst="straightConnector1">
            <a:avLst/>
          </a:prstGeom>
          <a:noFill/>
          <a:ln w="47625" cap="flat" cmpd="sng">
            <a:solidFill>
              <a:srgbClr val="FFFFFF"/>
            </a:solidFill>
            <a:prstDash val="solid"/>
            <a:round/>
            <a:headEnd type="none" w="sm" len="sm"/>
            <a:tailEnd type="none" w="sm" len="sm"/>
          </a:ln>
        </p:spPr>
      </p:cxnSp>
      <p:pic>
        <p:nvPicPr>
          <p:cNvPr id="197" name="Google Shape;197;p23"/>
          <p:cNvPicPr preferRelativeResize="0"/>
          <p:nvPr/>
        </p:nvPicPr>
        <p:blipFill>
          <a:blip r:embed="rId3">
            <a:alphaModFix/>
          </a:blip>
          <a:stretch>
            <a:fillRect/>
          </a:stretch>
        </p:blipFill>
        <p:spPr>
          <a:xfrm>
            <a:off x="573717" y="3824807"/>
            <a:ext cx="2570925" cy="2102326"/>
          </a:xfrm>
          <a:prstGeom prst="rect">
            <a:avLst/>
          </a:prstGeom>
          <a:noFill/>
          <a:ln>
            <a:noFill/>
          </a:ln>
        </p:spPr>
      </p:pic>
      <p:cxnSp>
        <p:nvCxnSpPr>
          <p:cNvPr id="198" name="Google Shape;198;p23"/>
          <p:cNvCxnSpPr/>
          <p:nvPr/>
        </p:nvCxnSpPr>
        <p:spPr>
          <a:xfrm rot="10800000" flipH="1">
            <a:off x="9320230" y="6003609"/>
            <a:ext cx="6372227" cy="22311"/>
          </a:xfrm>
          <a:prstGeom prst="straightConnector1">
            <a:avLst/>
          </a:prstGeom>
          <a:noFill/>
          <a:ln w="47625" cap="flat" cmpd="sng">
            <a:solidFill>
              <a:srgbClr val="FFFFFF"/>
            </a:solidFill>
            <a:prstDash val="solid"/>
            <a:round/>
            <a:headEnd type="none" w="sm" len="sm"/>
            <a:tailEnd type="none" w="sm" len="sm"/>
          </a:ln>
        </p:spPr>
      </p:cxnSp>
      <p:pic>
        <p:nvPicPr>
          <p:cNvPr id="209" name="Google Shape;209;p23"/>
          <p:cNvPicPr preferRelativeResize="0"/>
          <p:nvPr/>
        </p:nvPicPr>
        <p:blipFill>
          <a:blip r:embed="rId4">
            <a:alphaModFix/>
          </a:blip>
          <a:stretch>
            <a:fillRect/>
          </a:stretch>
        </p:blipFill>
        <p:spPr>
          <a:xfrm>
            <a:off x="7873860" y="6708166"/>
            <a:ext cx="2540275" cy="2108432"/>
          </a:xfrm>
          <a:prstGeom prst="rect">
            <a:avLst/>
          </a:prstGeom>
          <a:noFill/>
          <a:ln>
            <a:noFill/>
          </a:ln>
        </p:spPr>
      </p:pic>
      <p:pic>
        <p:nvPicPr>
          <p:cNvPr id="210" name="Google Shape;210;p23"/>
          <p:cNvPicPr preferRelativeResize="0"/>
          <p:nvPr/>
        </p:nvPicPr>
        <p:blipFill>
          <a:blip r:embed="rId5">
            <a:alphaModFix/>
          </a:blip>
          <a:stretch>
            <a:fillRect/>
          </a:stretch>
        </p:blipFill>
        <p:spPr>
          <a:xfrm>
            <a:off x="14582649" y="3077083"/>
            <a:ext cx="2570925" cy="2404644"/>
          </a:xfrm>
          <a:prstGeom prst="rect">
            <a:avLst/>
          </a:prstGeom>
          <a:noFill/>
          <a:ln>
            <a:noFill/>
          </a:ln>
        </p:spPr>
      </p:pic>
    </p:spTree>
    <p:extLst>
      <p:ext uri="{BB962C8B-B14F-4D97-AF65-F5344CB8AC3E}">
        <p14:creationId xmlns:p14="http://schemas.microsoft.com/office/powerpoint/2010/main" val="2157291022"/>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5"/>
          <p:cNvPicPr preferRelativeResize="0"/>
          <p:nvPr/>
        </p:nvPicPr>
        <p:blipFill rotWithShape="1">
          <a:blip r:embed="rId3">
            <a:alphaModFix/>
          </a:blip>
          <a:srcRect t="7786" b="7786"/>
          <a:stretch/>
        </p:blipFill>
        <p:spPr>
          <a:xfrm>
            <a:off x="0" y="10454"/>
            <a:ext cx="18288000" cy="10287000"/>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367"/>
        <p:cNvGrpSpPr/>
        <p:nvPr/>
      </p:nvGrpSpPr>
      <p:grpSpPr>
        <a:xfrm>
          <a:off x="0" y="0"/>
          <a:ext cx="0" cy="0"/>
          <a:chOff x="0" y="0"/>
          <a:chExt cx="0" cy="0"/>
        </a:xfrm>
      </p:grpSpPr>
      <p:cxnSp>
        <p:nvCxnSpPr>
          <p:cNvPr id="368" name="Google Shape;368;p37"/>
          <p:cNvCxnSpPr/>
          <p:nvPr/>
        </p:nvCxnSpPr>
        <p:spPr>
          <a:xfrm rot="-5400000">
            <a:off x="1792016" y="5146282"/>
            <a:ext cx="10257527" cy="0"/>
          </a:xfrm>
          <a:prstGeom prst="straightConnector1">
            <a:avLst/>
          </a:prstGeom>
          <a:noFill/>
          <a:ln w="9525" cap="rnd" cmpd="sng">
            <a:solidFill>
              <a:srgbClr val="FFFFFF"/>
            </a:solidFill>
            <a:prstDash val="solid"/>
            <a:round/>
            <a:headEnd type="none" w="sm" len="sm"/>
            <a:tailEnd type="none" w="sm" len="sm"/>
          </a:ln>
        </p:spPr>
      </p:cxnSp>
      <p:sp>
        <p:nvSpPr>
          <p:cNvPr id="369" name="Google Shape;369;p37"/>
          <p:cNvSpPr txBox="1"/>
          <p:nvPr/>
        </p:nvSpPr>
        <p:spPr>
          <a:xfrm>
            <a:off x="1028700" y="756226"/>
            <a:ext cx="5059131" cy="26860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0" i="0" u="none" strike="noStrike" cap="none">
                <a:solidFill>
                  <a:srgbClr val="FFFFFF"/>
                </a:solidFill>
                <a:latin typeface="Josefin Sans"/>
                <a:ea typeface="Josefin Sans"/>
                <a:cs typeface="Josefin Sans"/>
                <a:sym typeface="Josefin Sans"/>
              </a:rPr>
              <a:t>Resource </a:t>
            </a:r>
            <a:endParaRPr/>
          </a:p>
          <a:p>
            <a:pPr marL="0" marR="0" lvl="0" indent="0" algn="l" rtl="0">
              <a:lnSpc>
                <a:spcPct val="120002"/>
              </a:lnSpc>
              <a:spcBef>
                <a:spcPts val="0"/>
              </a:spcBef>
              <a:spcAft>
                <a:spcPts val="0"/>
              </a:spcAft>
              <a:buNone/>
            </a:pPr>
            <a:r>
              <a:rPr lang="en-US" sz="8799" b="0" i="0" u="none" strike="noStrike" cap="none">
                <a:solidFill>
                  <a:srgbClr val="FFFFFF"/>
                </a:solidFill>
                <a:latin typeface="Josefin Sans"/>
                <a:ea typeface="Josefin Sans"/>
                <a:cs typeface="Josefin Sans"/>
                <a:sym typeface="Josefin Sans"/>
              </a:rPr>
              <a:t>Page</a:t>
            </a:r>
            <a:endParaRPr/>
          </a:p>
        </p:txBody>
      </p:sp>
      <p:sp>
        <p:nvSpPr>
          <p:cNvPr id="370" name="Google Shape;370;p37"/>
          <p:cNvSpPr txBox="1"/>
          <p:nvPr/>
        </p:nvSpPr>
        <p:spPr>
          <a:xfrm>
            <a:off x="1028700" y="3621394"/>
            <a:ext cx="5059200" cy="5786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FFFFFF"/>
                </a:solidFill>
                <a:latin typeface="Josefin Sans"/>
                <a:ea typeface="Josefin Sans"/>
                <a:cs typeface="Josefin Sans"/>
                <a:sym typeface="Josefin Sans"/>
              </a:rPr>
              <a:t>Use these design resources in your Canva Presentation.</a:t>
            </a:r>
            <a:endParaRPr/>
          </a:p>
          <a:p>
            <a:pPr marL="0" marR="0" lvl="0" indent="0" algn="l" rtl="0">
              <a:lnSpc>
                <a:spcPct val="130000"/>
              </a:lnSpc>
              <a:spcBef>
                <a:spcPts val="0"/>
              </a:spcBef>
              <a:spcAft>
                <a:spcPts val="0"/>
              </a:spcAft>
              <a:buNone/>
            </a:pPr>
            <a:endParaRPr sz="2100" b="0" i="0" u="none" strike="noStrike" cap="none">
              <a:solidFill>
                <a:srgbClr val="FFFFFF"/>
              </a:solidFill>
              <a:latin typeface="Josefin Sans"/>
              <a:ea typeface="Josefin Sans"/>
              <a:cs typeface="Josefin Sans"/>
              <a:sym typeface="Josefin Sans"/>
            </a:endParaRPr>
          </a:p>
          <a:p>
            <a:pPr marL="0" marR="0" lvl="0" indent="0" algn="l" rtl="0">
              <a:lnSpc>
                <a:spcPct val="130000"/>
              </a:lnSpc>
              <a:spcBef>
                <a:spcPts val="0"/>
              </a:spcBef>
              <a:spcAft>
                <a:spcPts val="0"/>
              </a:spcAft>
              <a:buNone/>
            </a:pPr>
            <a:endParaRPr sz="2100" b="0" i="0" u="none" strike="noStrike" cap="none">
              <a:solidFill>
                <a:srgbClr val="FFFFFF"/>
              </a:solidFill>
              <a:latin typeface="Josefin Sans"/>
              <a:ea typeface="Josefin Sans"/>
              <a:cs typeface="Josefin Sans"/>
              <a:sym typeface="Josefin Sans"/>
            </a:endParaRPr>
          </a:p>
          <a:p>
            <a:pPr marL="0" marR="0" lvl="0" indent="0" algn="l" rtl="0">
              <a:lnSpc>
                <a:spcPct val="130000"/>
              </a:lnSpc>
              <a:spcBef>
                <a:spcPts val="0"/>
              </a:spcBef>
              <a:spcAft>
                <a:spcPts val="0"/>
              </a:spcAft>
              <a:buNone/>
            </a:pPr>
            <a:endParaRPr sz="2100" b="0" i="0" u="none" strike="noStrike" cap="none">
              <a:solidFill>
                <a:srgbClr val="FFFFFF"/>
              </a:solidFill>
              <a:latin typeface="Josefin Sans"/>
              <a:ea typeface="Josefin Sans"/>
              <a:cs typeface="Josefin Sans"/>
              <a:sym typeface="Josefin Sans"/>
            </a:endParaRPr>
          </a:p>
          <a:p>
            <a:pPr marL="0" marR="0" lvl="0" indent="0" algn="l" rtl="0">
              <a:lnSpc>
                <a:spcPct val="130000"/>
              </a:lnSpc>
              <a:spcBef>
                <a:spcPts val="0"/>
              </a:spcBef>
              <a:spcAft>
                <a:spcPts val="0"/>
              </a:spcAft>
              <a:buNone/>
            </a:pPr>
            <a:endParaRPr sz="2100" b="0" i="0" u="none" strike="noStrike" cap="none">
              <a:solidFill>
                <a:srgbClr val="FFFFFF"/>
              </a:solidFill>
              <a:latin typeface="Josefin Sans"/>
              <a:ea typeface="Josefin Sans"/>
              <a:cs typeface="Josefin Sans"/>
              <a:sym typeface="Josefin Sans"/>
            </a:endParaRPr>
          </a:p>
          <a:p>
            <a:pPr marL="0" marR="0" lvl="0" indent="0" algn="l" rtl="0">
              <a:lnSpc>
                <a:spcPct val="130000"/>
              </a:lnSpc>
              <a:spcBef>
                <a:spcPts val="0"/>
              </a:spcBef>
              <a:spcAft>
                <a:spcPts val="0"/>
              </a:spcAft>
              <a:buNone/>
            </a:pPr>
            <a:endParaRPr sz="2100" b="0" i="0" u="none" strike="noStrike" cap="none">
              <a:solidFill>
                <a:srgbClr val="FFFFFF"/>
              </a:solidFill>
              <a:latin typeface="Josefin Sans"/>
              <a:ea typeface="Josefin Sans"/>
              <a:cs typeface="Josefin Sans"/>
              <a:sym typeface="Josefin Sans"/>
            </a:endParaRPr>
          </a:p>
          <a:p>
            <a:pPr marL="0" marR="0" lvl="0" indent="0" algn="l" rtl="0">
              <a:lnSpc>
                <a:spcPct val="130000"/>
              </a:lnSpc>
              <a:spcBef>
                <a:spcPts val="0"/>
              </a:spcBef>
              <a:spcAft>
                <a:spcPts val="0"/>
              </a:spcAft>
              <a:buNone/>
            </a:pPr>
            <a:endParaRPr sz="2100" b="0" i="0" u="none" strike="noStrike" cap="none">
              <a:solidFill>
                <a:srgbClr val="FFFFFF"/>
              </a:solidFill>
              <a:latin typeface="Josefin Sans"/>
              <a:ea typeface="Josefin Sans"/>
              <a:cs typeface="Josefin Sans"/>
              <a:sym typeface="Josefin Sans"/>
            </a:endParaRPr>
          </a:p>
          <a:p>
            <a:pPr marL="0" marR="0" lvl="0" indent="0" algn="l" rtl="0">
              <a:lnSpc>
                <a:spcPct val="130000"/>
              </a:lnSpc>
              <a:spcBef>
                <a:spcPts val="0"/>
              </a:spcBef>
              <a:spcAft>
                <a:spcPts val="0"/>
              </a:spcAft>
              <a:buNone/>
            </a:pPr>
            <a:endParaRPr sz="2100" b="0" i="0" u="none" strike="noStrike" cap="none">
              <a:solidFill>
                <a:srgbClr val="FFFFFF"/>
              </a:solidFill>
              <a:latin typeface="Josefin Sans"/>
              <a:ea typeface="Josefin Sans"/>
              <a:cs typeface="Josefin Sans"/>
              <a:sym typeface="Josefin Sans"/>
            </a:endParaRPr>
          </a:p>
          <a:p>
            <a:pPr marL="0" marR="0" lvl="0" indent="0" algn="l" rtl="0">
              <a:lnSpc>
                <a:spcPct val="130000"/>
              </a:lnSpc>
              <a:spcBef>
                <a:spcPts val="0"/>
              </a:spcBef>
              <a:spcAft>
                <a:spcPts val="0"/>
              </a:spcAft>
              <a:buNone/>
            </a:pPr>
            <a:r>
              <a:rPr lang="en-US" sz="2100" b="0" i="0" u="none" strike="noStrike" cap="none">
                <a:solidFill>
                  <a:srgbClr val="FFFFFF"/>
                </a:solidFill>
                <a:latin typeface="Josefin Sans"/>
                <a:ea typeface="Josefin Sans"/>
                <a:cs typeface="Josefin Sans"/>
                <a:sym typeface="Josefin Sans"/>
              </a:rPr>
              <a:t>You can find these fonts online too. Happy designing! </a:t>
            </a:r>
            <a:endParaRPr/>
          </a:p>
          <a:p>
            <a:pPr marL="0" marR="0" lvl="0" indent="0" algn="l" rtl="0">
              <a:lnSpc>
                <a:spcPct val="130000"/>
              </a:lnSpc>
              <a:spcBef>
                <a:spcPts val="0"/>
              </a:spcBef>
              <a:spcAft>
                <a:spcPts val="0"/>
              </a:spcAft>
              <a:buNone/>
            </a:pPr>
            <a:endParaRPr sz="2100" b="0" i="0" u="none" strike="noStrike" cap="none">
              <a:solidFill>
                <a:srgbClr val="FFFFFF"/>
              </a:solidFill>
              <a:latin typeface="Josefin Sans"/>
              <a:ea typeface="Josefin Sans"/>
              <a:cs typeface="Josefin Sans"/>
              <a:sym typeface="Josefin Sans"/>
            </a:endParaRPr>
          </a:p>
          <a:p>
            <a:pPr marL="0" marR="0" lvl="0" indent="0" algn="l" rtl="0">
              <a:lnSpc>
                <a:spcPct val="130000"/>
              </a:lnSpc>
              <a:spcBef>
                <a:spcPts val="0"/>
              </a:spcBef>
              <a:spcAft>
                <a:spcPts val="0"/>
              </a:spcAft>
              <a:buNone/>
            </a:pPr>
            <a:r>
              <a:rPr lang="en-US" sz="2100" b="0" i="0" u="none" strike="noStrike" cap="none">
                <a:solidFill>
                  <a:srgbClr val="FFFFFF"/>
                </a:solidFill>
                <a:latin typeface="Josefin Sans"/>
                <a:ea typeface="Josefin Sans"/>
                <a:cs typeface="Josefin Sans"/>
                <a:sym typeface="Josefin Sans"/>
              </a:rPr>
              <a:t>Don't forget to delete this page before presenting. </a:t>
            </a:r>
            <a:endParaRPr/>
          </a:p>
        </p:txBody>
      </p:sp>
      <p:sp>
        <p:nvSpPr>
          <p:cNvPr id="371" name="Google Shape;371;p37"/>
          <p:cNvSpPr txBox="1"/>
          <p:nvPr/>
        </p:nvSpPr>
        <p:spPr>
          <a:xfrm>
            <a:off x="1028700" y="4618551"/>
            <a:ext cx="4676765" cy="6877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FFFFFF"/>
                </a:solidFill>
                <a:latin typeface="Josefin Sans"/>
                <a:ea typeface="Josefin Sans"/>
                <a:cs typeface="Josefin Sans"/>
                <a:sym typeface="Josefin Sans"/>
              </a:rPr>
              <a:t>This presentation template uses the following free fonts:</a:t>
            </a:r>
            <a:endParaRPr/>
          </a:p>
        </p:txBody>
      </p:sp>
      <p:sp>
        <p:nvSpPr>
          <p:cNvPr id="372" name="Google Shape;372;p37"/>
          <p:cNvSpPr txBox="1"/>
          <p:nvPr/>
        </p:nvSpPr>
        <p:spPr>
          <a:xfrm>
            <a:off x="1028700" y="5630217"/>
            <a:ext cx="5059131" cy="1108710"/>
          </a:xfrm>
          <a:prstGeom prst="rect">
            <a:avLst/>
          </a:prstGeom>
          <a:noFill/>
          <a:ln>
            <a:noFill/>
          </a:ln>
        </p:spPr>
        <p:txBody>
          <a:bodyPr spcFirstLastPara="1" wrap="square" lIns="0" tIns="0" rIns="0" bIns="0" anchor="t" anchorCtr="0">
            <a:spAutoFit/>
          </a:bodyPr>
          <a:lstStyle/>
          <a:p>
            <a:pPr marL="453390" marR="0" lvl="1" indent="-226695" algn="l" rtl="0">
              <a:lnSpc>
                <a:spcPct val="140000"/>
              </a:lnSpc>
              <a:spcBef>
                <a:spcPts val="0"/>
              </a:spcBef>
              <a:spcAft>
                <a:spcPts val="0"/>
              </a:spcAft>
              <a:buClr>
                <a:srgbClr val="FFFFFF"/>
              </a:buClr>
              <a:buSzPts val="2100"/>
              <a:buFont typeface="Arial"/>
              <a:buChar char="•"/>
            </a:pPr>
            <a:r>
              <a:rPr lang="en-US" sz="2100" b="0" i="0" u="none" strike="noStrike" cap="none">
                <a:solidFill>
                  <a:srgbClr val="FFFFFF"/>
                </a:solidFill>
                <a:latin typeface="Josefin Sans"/>
                <a:ea typeface="Josefin Sans"/>
                <a:cs typeface="Josefin Sans"/>
                <a:sym typeface="Josefin Sans"/>
              </a:rPr>
              <a:t>Titles: Josefin Sans</a:t>
            </a:r>
            <a:endParaRPr/>
          </a:p>
          <a:p>
            <a:pPr marL="453390" marR="0" lvl="1" indent="-226695" algn="l" rtl="0">
              <a:lnSpc>
                <a:spcPct val="140000"/>
              </a:lnSpc>
              <a:spcBef>
                <a:spcPts val="0"/>
              </a:spcBef>
              <a:spcAft>
                <a:spcPts val="0"/>
              </a:spcAft>
              <a:buClr>
                <a:srgbClr val="FFFFFF"/>
              </a:buClr>
              <a:buSzPts val="2100"/>
              <a:buFont typeface="Arial"/>
              <a:buChar char="•"/>
            </a:pPr>
            <a:r>
              <a:rPr lang="en-US" sz="2100" b="0" i="0" u="none" strike="noStrike" cap="none">
                <a:solidFill>
                  <a:srgbClr val="FFFFFF"/>
                </a:solidFill>
                <a:latin typeface="Josefin Sans"/>
                <a:ea typeface="Josefin Sans"/>
                <a:cs typeface="Josefin Sans"/>
                <a:sym typeface="Josefin Sans"/>
              </a:rPr>
              <a:t>Headers: Josefin Sans</a:t>
            </a:r>
            <a:endParaRPr/>
          </a:p>
          <a:p>
            <a:pPr marL="453390" marR="0" lvl="1" indent="-226695" algn="l" rtl="0">
              <a:lnSpc>
                <a:spcPct val="140000"/>
              </a:lnSpc>
              <a:spcBef>
                <a:spcPts val="0"/>
              </a:spcBef>
              <a:spcAft>
                <a:spcPts val="0"/>
              </a:spcAft>
              <a:buClr>
                <a:srgbClr val="FFFFFF"/>
              </a:buClr>
              <a:buSzPts val="2100"/>
              <a:buFont typeface="Arial"/>
              <a:buChar char="•"/>
            </a:pPr>
            <a:r>
              <a:rPr lang="en-US" sz="2100" b="0" i="0" u="none" strike="noStrike" cap="none">
                <a:solidFill>
                  <a:srgbClr val="FFFFFF"/>
                </a:solidFill>
                <a:latin typeface="Josefin Sans"/>
                <a:ea typeface="Josefin Sans"/>
                <a:cs typeface="Josefin Sans"/>
                <a:sym typeface="Josefin Sans"/>
              </a:rPr>
              <a:t>Body Copy: Josefin Sans</a:t>
            </a:r>
            <a:endParaRPr/>
          </a:p>
        </p:txBody>
      </p:sp>
      <p:pic>
        <p:nvPicPr>
          <p:cNvPr id="373" name="Google Shape;373;p37"/>
          <p:cNvPicPr preferRelativeResize="0"/>
          <p:nvPr/>
        </p:nvPicPr>
        <p:blipFill>
          <a:blip r:embed="rId3">
            <a:alphaModFix/>
          </a:blip>
          <a:stretch>
            <a:fillRect/>
          </a:stretch>
        </p:blipFill>
        <p:spPr>
          <a:xfrm>
            <a:off x="7121575" y="8320117"/>
            <a:ext cx="2086313" cy="1562378"/>
          </a:xfrm>
          <a:prstGeom prst="rect">
            <a:avLst/>
          </a:prstGeom>
          <a:noFill/>
          <a:ln>
            <a:noFill/>
          </a:ln>
        </p:spPr>
      </p:pic>
      <p:pic>
        <p:nvPicPr>
          <p:cNvPr id="374" name="Google Shape;374;p37"/>
          <p:cNvPicPr preferRelativeResize="0"/>
          <p:nvPr/>
        </p:nvPicPr>
        <p:blipFill>
          <a:blip r:embed="rId4">
            <a:alphaModFix/>
          </a:blip>
          <a:stretch>
            <a:fillRect/>
          </a:stretch>
        </p:blipFill>
        <p:spPr>
          <a:xfrm>
            <a:off x="7121574" y="395425"/>
            <a:ext cx="1985942" cy="1741681"/>
          </a:xfrm>
          <a:prstGeom prst="rect">
            <a:avLst/>
          </a:prstGeom>
          <a:noFill/>
          <a:ln>
            <a:noFill/>
          </a:ln>
        </p:spPr>
      </p:pic>
      <p:pic>
        <p:nvPicPr>
          <p:cNvPr id="375" name="Google Shape;375;p37"/>
          <p:cNvPicPr preferRelativeResize="0"/>
          <p:nvPr/>
        </p:nvPicPr>
        <p:blipFill>
          <a:blip r:embed="rId5">
            <a:alphaModFix/>
          </a:blip>
          <a:stretch>
            <a:fillRect/>
          </a:stretch>
        </p:blipFill>
        <p:spPr>
          <a:xfrm>
            <a:off x="9370597" y="8320110"/>
            <a:ext cx="1650998" cy="1562383"/>
          </a:xfrm>
          <a:prstGeom prst="rect">
            <a:avLst/>
          </a:prstGeom>
          <a:noFill/>
          <a:ln>
            <a:noFill/>
          </a:ln>
        </p:spPr>
      </p:pic>
      <p:pic>
        <p:nvPicPr>
          <p:cNvPr id="376" name="Google Shape;376;p37"/>
          <p:cNvPicPr preferRelativeResize="0"/>
          <p:nvPr/>
        </p:nvPicPr>
        <p:blipFill>
          <a:blip r:embed="rId6">
            <a:alphaModFix/>
          </a:blip>
          <a:stretch>
            <a:fillRect/>
          </a:stretch>
        </p:blipFill>
        <p:spPr>
          <a:xfrm>
            <a:off x="9262393" y="395430"/>
            <a:ext cx="1308949" cy="1741681"/>
          </a:xfrm>
          <a:prstGeom prst="rect">
            <a:avLst/>
          </a:prstGeom>
          <a:noFill/>
          <a:ln>
            <a:noFill/>
          </a:ln>
        </p:spPr>
      </p:pic>
      <p:pic>
        <p:nvPicPr>
          <p:cNvPr id="377" name="Google Shape;377;p37"/>
          <p:cNvPicPr preferRelativeResize="0"/>
          <p:nvPr/>
        </p:nvPicPr>
        <p:blipFill>
          <a:blip r:embed="rId7">
            <a:alphaModFix/>
          </a:blip>
          <a:stretch>
            <a:fillRect/>
          </a:stretch>
        </p:blipFill>
        <p:spPr>
          <a:xfrm>
            <a:off x="11184292" y="8320111"/>
            <a:ext cx="2662647" cy="1562382"/>
          </a:xfrm>
          <a:prstGeom prst="rect">
            <a:avLst/>
          </a:prstGeom>
          <a:noFill/>
          <a:ln>
            <a:noFill/>
          </a:ln>
        </p:spPr>
      </p:pic>
      <p:pic>
        <p:nvPicPr>
          <p:cNvPr id="378" name="Google Shape;378;p37"/>
          <p:cNvPicPr preferRelativeResize="0"/>
          <p:nvPr/>
        </p:nvPicPr>
        <p:blipFill>
          <a:blip r:embed="rId8">
            <a:alphaModFix/>
          </a:blip>
          <a:stretch>
            <a:fillRect/>
          </a:stretch>
        </p:blipFill>
        <p:spPr>
          <a:xfrm>
            <a:off x="7121576" y="6810092"/>
            <a:ext cx="2086313" cy="1382383"/>
          </a:xfrm>
          <a:prstGeom prst="rect">
            <a:avLst/>
          </a:prstGeom>
          <a:noFill/>
          <a:ln>
            <a:noFill/>
          </a:ln>
        </p:spPr>
      </p:pic>
      <p:pic>
        <p:nvPicPr>
          <p:cNvPr id="379" name="Google Shape;379;p37"/>
          <p:cNvPicPr preferRelativeResize="0"/>
          <p:nvPr/>
        </p:nvPicPr>
        <p:blipFill>
          <a:blip r:embed="rId9">
            <a:alphaModFix/>
          </a:blip>
          <a:stretch>
            <a:fillRect/>
          </a:stretch>
        </p:blipFill>
        <p:spPr>
          <a:xfrm>
            <a:off x="10726216" y="395429"/>
            <a:ext cx="3085790" cy="1741680"/>
          </a:xfrm>
          <a:prstGeom prst="rect">
            <a:avLst/>
          </a:prstGeom>
          <a:noFill/>
          <a:ln>
            <a:noFill/>
          </a:ln>
        </p:spPr>
      </p:pic>
      <p:pic>
        <p:nvPicPr>
          <p:cNvPr id="380" name="Google Shape;380;p37"/>
          <p:cNvPicPr preferRelativeResize="0"/>
          <p:nvPr/>
        </p:nvPicPr>
        <p:blipFill>
          <a:blip r:embed="rId10">
            <a:alphaModFix/>
          </a:blip>
          <a:stretch>
            <a:fillRect/>
          </a:stretch>
        </p:blipFill>
        <p:spPr>
          <a:xfrm>
            <a:off x="9370589" y="7722130"/>
            <a:ext cx="4476355" cy="351905"/>
          </a:xfrm>
          <a:prstGeom prst="rect">
            <a:avLst/>
          </a:prstGeom>
          <a:noFill/>
          <a:ln>
            <a:noFill/>
          </a:ln>
        </p:spPr>
      </p:pic>
      <p:pic>
        <p:nvPicPr>
          <p:cNvPr id="381" name="Google Shape;381;p37"/>
          <p:cNvPicPr preferRelativeResize="0"/>
          <p:nvPr/>
        </p:nvPicPr>
        <p:blipFill>
          <a:blip r:embed="rId11">
            <a:alphaModFix/>
          </a:blip>
          <a:stretch>
            <a:fillRect/>
          </a:stretch>
        </p:blipFill>
        <p:spPr>
          <a:xfrm>
            <a:off x="9370585" y="6810078"/>
            <a:ext cx="2330230" cy="769158"/>
          </a:xfrm>
          <a:prstGeom prst="rect">
            <a:avLst/>
          </a:prstGeom>
          <a:noFill/>
          <a:ln>
            <a:noFill/>
          </a:ln>
        </p:spPr>
      </p:pic>
      <p:pic>
        <p:nvPicPr>
          <p:cNvPr id="382" name="Google Shape;382;p37"/>
          <p:cNvPicPr preferRelativeResize="0"/>
          <p:nvPr/>
        </p:nvPicPr>
        <p:blipFill>
          <a:blip r:embed="rId12">
            <a:alphaModFix/>
          </a:blip>
          <a:stretch>
            <a:fillRect/>
          </a:stretch>
        </p:blipFill>
        <p:spPr>
          <a:xfrm>
            <a:off x="11863514" y="7022009"/>
            <a:ext cx="2037816" cy="557215"/>
          </a:xfrm>
          <a:prstGeom prst="rect">
            <a:avLst/>
          </a:prstGeom>
          <a:noFill/>
          <a:ln>
            <a:noFill/>
          </a:ln>
        </p:spPr>
      </p:pic>
      <p:pic>
        <p:nvPicPr>
          <p:cNvPr id="383" name="Google Shape;383;p37"/>
          <p:cNvPicPr preferRelativeResize="0"/>
          <p:nvPr/>
        </p:nvPicPr>
        <p:blipFill>
          <a:blip r:embed="rId13">
            <a:alphaModFix/>
          </a:blip>
          <a:stretch>
            <a:fillRect/>
          </a:stretch>
        </p:blipFill>
        <p:spPr>
          <a:xfrm>
            <a:off x="14064032" y="8269693"/>
            <a:ext cx="1732018" cy="1829708"/>
          </a:xfrm>
          <a:prstGeom prst="rect">
            <a:avLst/>
          </a:prstGeom>
          <a:noFill/>
          <a:ln>
            <a:noFill/>
          </a:ln>
        </p:spPr>
      </p:pic>
      <p:pic>
        <p:nvPicPr>
          <p:cNvPr id="384" name="Google Shape;384;p37"/>
          <p:cNvPicPr preferRelativeResize="0"/>
          <p:nvPr/>
        </p:nvPicPr>
        <p:blipFill>
          <a:blip r:embed="rId14">
            <a:alphaModFix/>
          </a:blip>
          <a:stretch>
            <a:fillRect/>
          </a:stretch>
        </p:blipFill>
        <p:spPr>
          <a:xfrm>
            <a:off x="13776199" y="395425"/>
            <a:ext cx="1985946" cy="1662801"/>
          </a:xfrm>
          <a:prstGeom prst="rect">
            <a:avLst/>
          </a:prstGeom>
          <a:noFill/>
          <a:ln>
            <a:noFill/>
          </a:ln>
        </p:spPr>
      </p:pic>
      <p:pic>
        <p:nvPicPr>
          <p:cNvPr id="385" name="Google Shape;385;p37"/>
          <p:cNvPicPr preferRelativeResize="0"/>
          <p:nvPr/>
        </p:nvPicPr>
        <p:blipFill>
          <a:blip r:embed="rId15">
            <a:alphaModFix/>
          </a:blip>
          <a:stretch>
            <a:fillRect/>
          </a:stretch>
        </p:blipFill>
        <p:spPr>
          <a:xfrm>
            <a:off x="14064034" y="6810071"/>
            <a:ext cx="1651003" cy="1492733"/>
          </a:xfrm>
          <a:prstGeom prst="rect">
            <a:avLst/>
          </a:prstGeom>
          <a:noFill/>
          <a:ln>
            <a:noFill/>
          </a:ln>
        </p:spPr>
      </p:pic>
      <p:pic>
        <p:nvPicPr>
          <p:cNvPr id="386" name="Google Shape;386;p37"/>
          <p:cNvPicPr preferRelativeResize="0"/>
          <p:nvPr/>
        </p:nvPicPr>
        <p:blipFill>
          <a:blip r:embed="rId16">
            <a:alphaModFix/>
          </a:blip>
          <a:stretch>
            <a:fillRect/>
          </a:stretch>
        </p:blipFill>
        <p:spPr>
          <a:xfrm>
            <a:off x="7121580" y="2294374"/>
            <a:ext cx="1985943" cy="1499592"/>
          </a:xfrm>
          <a:prstGeom prst="rect">
            <a:avLst/>
          </a:prstGeom>
          <a:noFill/>
          <a:ln>
            <a:noFill/>
          </a:ln>
        </p:spPr>
      </p:pic>
      <p:pic>
        <p:nvPicPr>
          <p:cNvPr id="387" name="Google Shape;387;p37"/>
          <p:cNvPicPr preferRelativeResize="0"/>
          <p:nvPr/>
        </p:nvPicPr>
        <p:blipFill>
          <a:blip r:embed="rId17">
            <a:alphaModFix/>
          </a:blip>
          <a:stretch>
            <a:fillRect/>
          </a:stretch>
        </p:blipFill>
        <p:spPr>
          <a:xfrm>
            <a:off x="16013125" y="8262656"/>
            <a:ext cx="1732025" cy="1843780"/>
          </a:xfrm>
          <a:prstGeom prst="rect">
            <a:avLst/>
          </a:prstGeom>
          <a:noFill/>
          <a:ln>
            <a:noFill/>
          </a:ln>
        </p:spPr>
      </p:pic>
      <p:pic>
        <p:nvPicPr>
          <p:cNvPr id="388" name="Google Shape;388;p37"/>
          <p:cNvPicPr preferRelativeResize="0"/>
          <p:nvPr/>
        </p:nvPicPr>
        <p:blipFill>
          <a:blip r:embed="rId18">
            <a:alphaModFix/>
          </a:blip>
          <a:stretch>
            <a:fillRect/>
          </a:stretch>
        </p:blipFill>
        <p:spPr>
          <a:xfrm>
            <a:off x="9107518" y="2294370"/>
            <a:ext cx="1571572" cy="1651174"/>
          </a:xfrm>
          <a:prstGeom prst="rect">
            <a:avLst/>
          </a:prstGeom>
          <a:noFill/>
          <a:ln>
            <a:noFill/>
          </a:ln>
        </p:spPr>
      </p:pic>
      <p:pic>
        <p:nvPicPr>
          <p:cNvPr id="389" name="Google Shape;389;p37"/>
          <p:cNvPicPr preferRelativeResize="0"/>
          <p:nvPr/>
        </p:nvPicPr>
        <p:blipFill>
          <a:blip r:embed="rId19">
            <a:alphaModFix/>
          </a:blip>
          <a:stretch>
            <a:fillRect/>
          </a:stretch>
        </p:blipFill>
        <p:spPr>
          <a:xfrm>
            <a:off x="16013125" y="6799778"/>
            <a:ext cx="1732024" cy="1538346"/>
          </a:xfrm>
          <a:prstGeom prst="rect">
            <a:avLst/>
          </a:prstGeom>
          <a:noFill/>
          <a:ln>
            <a:noFill/>
          </a:ln>
        </p:spPr>
      </p:pic>
      <p:pic>
        <p:nvPicPr>
          <p:cNvPr id="390" name="Google Shape;390;p37"/>
          <p:cNvPicPr preferRelativeResize="0"/>
          <p:nvPr/>
        </p:nvPicPr>
        <p:blipFill>
          <a:blip r:embed="rId20">
            <a:alphaModFix/>
          </a:blip>
          <a:stretch>
            <a:fillRect/>
          </a:stretch>
        </p:blipFill>
        <p:spPr>
          <a:xfrm>
            <a:off x="10730968" y="2294395"/>
            <a:ext cx="2487393" cy="1741679"/>
          </a:xfrm>
          <a:prstGeom prst="rect">
            <a:avLst/>
          </a:prstGeom>
          <a:noFill/>
          <a:ln>
            <a:noFill/>
          </a:ln>
        </p:spPr>
      </p:pic>
      <p:pic>
        <p:nvPicPr>
          <p:cNvPr id="391" name="Google Shape;391;p37"/>
          <p:cNvPicPr preferRelativeResize="0"/>
          <p:nvPr/>
        </p:nvPicPr>
        <p:blipFill>
          <a:blip r:embed="rId21">
            <a:alphaModFix/>
          </a:blip>
          <a:stretch>
            <a:fillRect/>
          </a:stretch>
        </p:blipFill>
        <p:spPr>
          <a:xfrm>
            <a:off x="9319252" y="4119562"/>
            <a:ext cx="1052372" cy="860559"/>
          </a:xfrm>
          <a:prstGeom prst="rect">
            <a:avLst/>
          </a:prstGeom>
          <a:noFill/>
          <a:ln>
            <a:noFill/>
          </a:ln>
        </p:spPr>
      </p:pic>
      <p:pic>
        <p:nvPicPr>
          <p:cNvPr id="392" name="Google Shape;392;p37"/>
          <p:cNvPicPr preferRelativeResize="0"/>
          <p:nvPr/>
        </p:nvPicPr>
        <p:blipFill>
          <a:blip r:embed="rId22">
            <a:alphaModFix/>
          </a:blip>
          <a:stretch>
            <a:fillRect/>
          </a:stretch>
        </p:blipFill>
        <p:spPr>
          <a:xfrm>
            <a:off x="8208420" y="4112330"/>
            <a:ext cx="1052373" cy="873465"/>
          </a:xfrm>
          <a:prstGeom prst="rect">
            <a:avLst/>
          </a:prstGeom>
          <a:noFill/>
          <a:ln>
            <a:noFill/>
          </a:ln>
        </p:spPr>
      </p:pic>
      <p:pic>
        <p:nvPicPr>
          <p:cNvPr id="393" name="Google Shape;393;p37"/>
          <p:cNvPicPr preferRelativeResize="0"/>
          <p:nvPr/>
        </p:nvPicPr>
        <p:blipFill>
          <a:blip r:embed="rId23">
            <a:alphaModFix/>
          </a:blip>
          <a:stretch>
            <a:fillRect/>
          </a:stretch>
        </p:blipFill>
        <p:spPr>
          <a:xfrm>
            <a:off x="7126190" y="4036216"/>
            <a:ext cx="1023770" cy="957560"/>
          </a:xfrm>
          <a:prstGeom prst="rect">
            <a:avLst/>
          </a:prstGeom>
          <a:noFill/>
          <a:ln>
            <a:noFill/>
          </a:ln>
        </p:spPr>
      </p:pic>
      <p:pic>
        <p:nvPicPr>
          <p:cNvPr id="394" name="Google Shape;394;p37"/>
          <p:cNvPicPr preferRelativeResize="0"/>
          <p:nvPr/>
        </p:nvPicPr>
        <p:blipFill>
          <a:blip r:embed="rId24">
            <a:alphaModFix/>
          </a:blip>
          <a:stretch>
            <a:fillRect/>
          </a:stretch>
        </p:blipFill>
        <p:spPr>
          <a:xfrm>
            <a:off x="16616970" y="5212788"/>
            <a:ext cx="1128185" cy="1408601"/>
          </a:xfrm>
          <a:prstGeom prst="rect">
            <a:avLst/>
          </a:prstGeom>
          <a:noFill/>
          <a:ln>
            <a:noFill/>
          </a:ln>
        </p:spPr>
      </p:pic>
      <p:pic>
        <p:nvPicPr>
          <p:cNvPr id="395" name="Google Shape;395;p37"/>
          <p:cNvPicPr preferRelativeResize="0"/>
          <p:nvPr/>
        </p:nvPicPr>
        <p:blipFill>
          <a:blip r:embed="rId25">
            <a:alphaModFix/>
          </a:blip>
          <a:stretch>
            <a:fillRect/>
          </a:stretch>
        </p:blipFill>
        <p:spPr>
          <a:xfrm>
            <a:off x="13218354" y="2291912"/>
            <a:ext cx="1660670" cy="1499596"/>
          </a:xfrm>
          <a:prstGeom prst="rect">
            <a:avLst/>
          </a:prstGeom>
          <a:noFill/>
          <a:ln>
            <a:noFill/>
          </a:ln>
        </p:spPr>
      </p:pic>
      <p:pic>
        <p:nvPicPr>
          <p:cNvPr id="396" name="Google Shape;396;p37"/>
          <p:cNvPicPr preferRelativeResize="0"/>
          <p:nvPr/>
        </p:nvPicPr>
        <p:blipFill>
          <a:blip r:embed="rId26">
            <a:alphaModFix/>
          </a:blip>
          <a:stretch>
            <a:fillRect/>
          </a:stretch>
        </p:blipFill>
        <p:spPr>
          <a:xfrm>
            <a:off x="13901337" y="5250598"/>
            <a:ext cx="2330250" cy="1424548"/>
          </a:xfrm>
          <a:prstGeom prst="rect">
            <a:avLst/>
          </a:prstGeom>
          <a:noFill/>
          <a:ln>
            <a:noFill/>
          </a:ln>
        </p:spPr>
      </p:pic>
      <p:pic>
        <p:nvPicPr>
          <p:cNvPr id="397" name="Google Shape;397;p37"/>
          <p:cNvPicPr preferRelativeResize="0"/>
          <p:nvPr/>
        </p:nvPicPr>
        <p:blipFill>
          <a:blip r:embed="rId27">
            <a:alphaModFix/>
          </a:blip>
          <a:stretch>
            <a:fillRect/>
          </a:stretch>
        </p:blipFill>
        <p:spPr>
          <a:xfrm>
            <a:off x="12780758" y="4025200"/>
            <a:ext cx="915155" cy="1058467"/>
          </a:xfrm>
          <a:prstGeom prst="rect">
            <a:avLst/>
          </a:prstGeom>
          <a:noFill/>
          <a:ln>
            <a:noFill/>
          </a:ln>
        </p:spPr>
      </p:pic>
      <p:pic>
        <p:nvPicPr>
          <p:cNvPr id="398" name="Google Shape;398;p37"/>
          <p:cNvPicPr preferRelativeResize="0"/>
          <p:nvPr/>
        </p:nvPicPr>
        <p:blipFill>
          <a:blip r:embed="rId28">
            <a:alphaModFix/>
          </a:blip>
          <a:stretch>
            <a:fillRect/>
          </a:stretch>
        </p:blipFill>
        <p:spPr>
          <a:xfrm>
            <a:off x="11806736" y="4072000"/>
            <a:ext cx="915154" cy="1011667"/>
          </a:xfrm>
          <a:prstGeom prst="rect">
            <a:avLst/>
          </a:prstGeom>
          <a:noFill/>
          <a:ln>
            <a:noFill/>
          </a:ln>
        </p:spPr>
      </p:pic>
      <p:pic>
        <p:nvPicPr>
          <p:cNvPr id="399" name="Google Shape;399;p37"/>
          <p:cNvPicPr preferRelativeResize="0"/>
          <p:nvPr/>
        </p:nvPicPr>
        <p:blipFill>
          <a:blip r:embed="rId29">
            <a:alphaModFix/>
          </a:blip>
          <a:stretch>
            <a:fillRect/>
          </a:stretch>
        </p:blipFill>
        <p:spPr>
          <a:xfrm>
            <a:off x="10430060" y="4055784"/>
            <a:ext cx="1376677" cy="1078116"/>
          </a:xfrm>
          <a:prstGeom prst="rect">
            <a:avLst/>
          </a:prstGeom>
          <a:noFill/>
          <a:ln>
            <a:noFill/>
          </a:ln>
        </p:spPr>
      </p:pic>
      <p:pic>
        <p:nvPicPr>
          <p:cNvPr id="400" name="Google Shape;400;p37"/>
          <p:cNvPicPr preferRelativeResize="0"/>
          <p:nvPr/>
        </p:nvPicPr>
        <p:blipFill>
          <a:blip r:embed="rId30">
            <a:alphaModFix/>
          </a:blip>
          <a:stretch>
            <a:fillRect/>
          </a:stretch>
        </p:blipFill>
        <p:spPr>
          <a:xfrm>
            <a:off x="12567751" y="5220105"/>
            <a:ext cx="1023750" cy="1467648"/>
          </a:xfrm>
          <a:prstGeom prst="rect">
            <a:avLst/>
          </a:prstGeom>
          <a:noFill/>
          <a:ln>
            <a:noFill/>
          </a:ln>
        </p:spPr>
      </p:pic>
      <p:pic>
        <p:nvPicPr>
          <p:cNvPr id="401" name="Google Shape;401;p37"/>
          <p:cNvPicPr preferRelativeResize="0"/>
          <p:nvPr/>
        </p:nvPicPr>
        <p:blipFill>
          <a:blip r:embed="rId31">
            <a:alphaModFix/>
          </a:blip>
          <a:stretch>
            <a:fillRect/>
          </a:stretch>
        </p:blipFill>
        <p:spPr>
          <a:xfrm>
            <a:off x="15797057" y="395417"/>
            <a:ext cx="1376676" cy="1630893"/>
          </a:xfrm>
          <a:prstGeom prst="rect">
            <a:avLst/>
          </a:prstGeom>
          <a:noFill/>
          <a:ln>
            <a:noFill/>
          </a:ln>
        </p:spPr>
      </p:pic>
      <p:pic>
        <p:nvPicPr>
          <p:cNvPr id="402" name="Google Shape;402;p37"/>
          <p:cNvPicPr preferRelativeResize="0"/>
          <p:nvPr/>
        </p:nvPicPr>
        <p:blipFill>
          <a:blip r:embed="rId32">
            <a:alphaModFix/>
          </a:blip>
          <a:stretch>
            <a:fillRect/>
          </a:stretch>
        </p:blipFill>
        <p:spPr>
          <a:xfrm>
            <a:off x="11311288" y="5223205"/>
            <a:ext cx="915176" cy="1497564"/>
          </a:xfrm>
          <a:prstGeom prst="rect">
            <a:avLst/>
          </a:prstGeom>
          <a:noFill/>
          <a:ln>
            <a:noFill/>
          </a:ln>
        </p:spPr>
      </p:pic>
      <p:pic>
        <p:nvPicPr>
          <p:cNvPr id="403" name="Google Shape;403;p37"/>
          <p:cNvPicPr preferRelativeResize="0"/>
          <p:nvPr/>
        </p:nvPicPr>
        <p:blipFill>
          <a:blip r:embed="rId33">
            <a:alphaModFix/>
          </a:blip>
          <a:stretch>
            <a:fillRect/>
          </a:stretch>
        </p:blipFill>
        <p:spPr>
          <a:xfrm>
            <a:off x="17324487" y="337513"/>
            <a:ext cx="636725" cy="1746677"/>
          </a:xfrm>
          <a:prstGeom prst="rect">
            <a:avLst/>
          </a:prstGeom>
          <a:noFill/>
          <a:ln>
            <a:noFill/>
          </a:ln>
        </p:spPr>
      </p:pic>
      <p:pic>
        <p:nvPicPr>
          <p:cNvPr id="404" name="Google Shape;404;p37"/>
          <p:cNvPicPr preferRelativeResize="0"/>
          <p:nvPr/>
        </p:nvPicPr>
        <p:blipFill>
          <a:blip r:embed="rId34">
            <a:alphaModFix/>
          </a:blip>
          <a:stretch>
            <a:fillRect/>
          </a:stretch>
        </p:blipFill>
        <p:spPr>
          <a:xfrm>
            <a:off x="8769100" y="5256200"/>
            <a:ext cx="2931717" cy="1843775"/>
          </a:xfrm>
          <a:prstGeom prst="rect">
            <a:avLst/>
          </a:prstGeom>
          <a:noFill/>
          <a:ln>
            <a:noFill/>
          </a:ln>
        </p:spPr>
      </p:pic>
      <p:pic>
        <p:nvPicPr>
          <p:cNvPr id="405" name="Google Shape;405;p37"/>
          <p:cNvPicPr preferRelativeResize="0"/>
          <p:nvPr/>
        </p:nvPicPr>
        <p:blipFill>
          <a:blip r:embed="rId35">
            <a:alphaModFix/>
          </a:blip>
          <a:stretch>
            <a:fillRect/>
          </a:stretch>
        </p:blipFill>
        <p:spPr>
          <a:xfrm>
            <a:off x="7059140" y="5264375"/>
            <a:ext cx="1571574" cy="1267159"/>
          </a:xfrm>
          <a:prstGeom prst="rect">
            <a:avLst/>
          </a:prstGeom>
          <a:noFill/>
          <a:ln>
            <a:noFill/>
          </a:ln>
        </p:spPr>
      </p:pic>
      <p:pic>
        <p:nvPicPr>
          <p:cNvPr id="406" name="Google Shape;406;p37"/>
          <p:cNvPicPr preferRelativeResize="0"/>
          <p:nvPr/>
        </p:nvPicPr>
        <p:blipFill>
          <a:blip r:embed="rId36">
            <a:alphaModFix/>
          </a:blip>
          <a:stretch>
            <a:fillRect/>
          </a:stretch>
        </p:blipFill>
        <p:spPr>
          <a:xfrm>
            <a:off x="14841800" y="2177926"/>
            <a:ext cx="2086325" cy="1766210"/>
          </a:xfrm>
          <a:prstGeom prst="rect">
            <a:avLst/>
          </a:prstGeom>
          <a:noFill/>
          <a:ln>
            <a:noFill/>
          </a:ln>
        </p:spPr>
      </p:pic>
      <p:pic>
        <p:nvPicPr>
          <p:cNvPr id="407" name="Google Shape;407;p37"/>
          <p:cNvPicPr preferRelativeResize="0"/>
          <p:nvPr/>
        </p:nvPicPr>
        <p:blipFill>
          <a:blip r:embed="rId37">
            <a:alphaModFix/>
          </a:blip>
          <a:stretch>
            <a:fillRect/>
          </a:stretch>
        </p:blipFill>
        <p:spPr>
          <a:xfrm rot="10800000" flipH="1">
            <a:off x="13846950" y="4095749"/>
            <a:ext cx="4012948" cy="758300"/>
          </a:xfrm>
          <a:prstGeom prst="rect">
            <a:avLst/>
          </a:prstGeom>
          <a:noFill/>
          <a:ln>
            <a:noFill/>
          </a:ln>
        </p:spPr>
      </p:pic>
      <p:pic>
        <p:nvPicPr>
          <p:cNvPr id="408" name="Google Shape;408;p37"/>
          <p:cNvPicPr preferRelativeResize="0"/>
          <p:nvPr/>
        </p:nvPicPr>
        <p:blipFill>
          <a:blip r:embed="rId38">
            <a:alphaModFix/>
          </a:blip>
          <a:stretch>
            <a:fillRect/>
          </a:stretch>
        </p:blipFill>
        <p:spPr>
          <a:xfrm>
            <a:off x="16988375" y="2465702"/>
            <a:ext cx="1308949" cy="1248547"/>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25"/>
        <p:cNvGrpSpPr/>
        <p:nvPr/>
      </p:nvGrpSpPr>
      <p:grpSpPr>
        <a:xfrm>
          <a:off x="0" y="0"/>
          <a:ext cx="0" cy="0"/>
          <a:chOff x="0" y="0"/>
          <a:chExt cx="0" cy="0"/>
        </a:xfrm>
      </p:grpSpPr>
      <p:sp>
        <p:nvSpPr>
          <p:cNvPr id="128" name="Google Shape;128;p17"/>
          <p:cNvSpPr txBox="1"/>
          <p:nvPr/>
        </p:nvSpPr>
        <p:spPr>
          <a:xfrm>
            <a:off x="0" y="453884"/>
            <a:ext cx="9942190" cy="135408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az-Latn-AZ" sz="8799" dirty="0" smtClean="0">
                <a:solidFill>
                  <a:srgbClr val="FFFFFF"/>
                </a:solidFill>
                <a:latin typeface="Josefin Sans"/>
                <a:sym typeface="Josefin Sans"/>
              </a:rPr>
              <a:t>Searching nədir?</a:t>
            </a:r>
            <a:endParaRPr dirty="0"/>
          </a:p>
        </p:txBody>
      </p:sp>
      <p:sp>
        <p:nvSpPr>
          <p:cNvPr id="8" name="Google Shape;717;p34"/>
          <p:cNvSpPr/>
          <p:nvPr/>
        </p:nvSpPr>
        <p:spPr>
          <a:xfrm>
            <a:off x="438775" y="5854890"/>
            <a:ext cx="6016616" cy="4432110"/>
          </a:xfrm>
          <a:custGeom>
            <a:avLst/>
            <a:gdLst/>
            <a:ahLst/>
            <a:cxnLst/>
            <a:rect l="l" t="t" r="r" b="b"/>
            <a:pathLst>
              <a:path w="1362838" h="1040867" extrusionOk="0">
                <a:moveTo>
                  <a:pt x="0" y="0"/>
                </a:moveTo>
                <a:lnTo>
                  <a:pt x="1362838" y="0"/>
                </a:lnTo>
                <a:lnTo>
                  <a:pt x="1362838" y="1040867"/>
                </a:lnTo>
                <a:lnTo>
                  <a:pt x="0" y="1040867"/>
                </a:lnTo>
                <a:lnTo>
                  <a:pt x="0" y="0"/>
                </a:lnTo>
                <a:close/>
              </a:path>
            </a:pathLst>
          </a:custGeom>
          <a:blipFill rotWithShape="1">
            <a:blip r:embed="rId3">
              <a:alphaModFix/>
            </a:blip>
            <a:stretch>
              <a:fillRect/>
            </a:stretch>
          </a:blipFill>
          <a:ln>
            <a:noFill/>
          </a:ln>
        </p:spPr>
      </p:sp>
      <p:sp>
        <p:nvSpPr>
          <p:cNvPr id="2" name="Прямоугольник 1"/>
          <p:cNvSpPr/>
          <p:nvPr/>
        </p:nvSpPr>
        <p:spPr>
          <a:xfrm>
            <a:off x="438774" y="2255169"/>
            <a:ext cx="17276019" cy="2397451"/>
          </a:xfrm>
          <a:prstGeom prst="rect">
            <a:avLst/>
          </a:prstGeom>
        </p:spPr>
        <p:txBody>
          <a:bodyPr wrap="square">
            <a:spAutoFit/>
          </a:bodyPr>
          <a:lstStyle/>
          <a:p>
            <a:pPr>
              <a:lnSpc>
                <a:spcPct val="107000"/>
              </a:lnSpc>
              <a:spcAft>
                <a:spcPts val="800"/>
              </a:spcAft>
            </a:pP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Searching,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əşyalar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toplusunda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müəyyən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tapmaq</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prosesidir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adətən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kolleksiyada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olub-olmamasına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cavab</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verir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ad, ID,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hədəf</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elementlə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əlaqəli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kod</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kimi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əsas</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sahə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tələb</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olunur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Hədəf</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elementinin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əsas</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sahəsi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tapıldıqda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hədəf</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göstərici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qaytarılır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Göstərici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ünvan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vektor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massivdəki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indeks</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hədəfin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harada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tapılacağının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başqa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göstəricisi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bilər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Uyğun</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sahəsi</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tapılmadıqda</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istifadəçiyə</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məlumat</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verilir</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Прямоугольник 2"/>
          <p:cNvSpPr/>
          <p:nvPr/>
        </p:nvSpPr>
        <p:spPr>
          <a:xfrm>
            <a:off x="7246961" y="5854890"/>
            <a:ext cx="9144000" cy="3847976"/>
          </a:xfrm>
          <a:prstGeom prst="rect">
            <a:avLst/>
          </a:prstGeom>
        </p:spPr>
        <p:txBody>
          <a:bodyPr>
            <a:spAutoFit/>
          </a:bodyPr>
          <a:lstStyle/>
          <a:p>
            <a:pPr>
              <a:lnSpc>
                <a:spcPct val="107000"/>
              </a:lnSpc>
              <a:spcAft>
                <a:spcPts val="800"/>
              </a:spcAft>
            </a:pP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Ən</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çox</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yayılmış</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Searching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alqoritmləri</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bunlardır</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Linear</a:t>
            </a:r>
            <a:endPar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Binary</a:t>
            </a:r>
            <a:endPar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Jump</a:t>
            </a:r>
            <a:endPar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Fibonacci</a:t>
            </a:r>
            <a:endPar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Exponential</a:t>
            </a:r>
            <a:endPar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Interpolation</a:t>
            </a:r>
            <a:endParaRPr lang="ru-RU"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Google Shape;722;p34"/>
          <p:cNvSpPr/>
          <p:nvPr/>
        </p:nvSpPr>
        <p:spPr>
          <a:xfrm>
            <a:off x="14273162" y="7259810"/>
            <a:ext cx="3550814" cy="2675067"/>
          </a:xfrm>
          <a:custGeom>
            <a:avLst/>
            <a:gdLst/>
            <a:ahLst/>
            <a:cxnLst/>
            <a:rect l="l" t="t" r="r" b="b"/>
            <a:pathLst>
              <a:path w="1950855" h="1502158" extrusionOk="0">
                <a:moveTo>
                  <a:pt x="0" y="0"/>
                </a:moveTo>
                <a:lnTo>
                  <a:pt x="1950856" y="0"/>
                </a:lnTo>
                <a:lnTo>
                  <a:pt x="1950856" y="1502158"/>
                </a:lnTo>
                <a:lnTo>
                  <a:pt x="0" y="1502158"/>
                </a:lnTo>
                <a:lnTo>
                  <a:pt x="0" y="0"/>
                </a:lnTo>
                <a:close/>
              </a:path>
            </a:pathLst>
          </a:custGeom>
          <a:blipFill rotWithShape="1">
            <a:blip r:embed="rId4">
              <a:alphaModFix/>
            </a:blip>
            <a:stretch>
              <a:fillRect/>
            </a:stretch>
          </a:blipFill>
          <a:ln>
            <a:noFill/>
          </a:ln>
        </p:spPr>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34"/>
        <p:cNvGrpSpPr/>
        <p:nvPr/>
      </p:nvGrpSpPr>
      <p:grpSpPr>
        <a:xfrm>
          <a:off x="0" y="0"/>
          <a:ext cx="0" cy="0"/>
          <a:chOff x="0" y="0"/>
          <a:chExt cx="0" cy="0"/>
        </a:xfrm>
      </p:grpSpPr>
      <p:sp>
        <p:nvSpPr>
          <p:cNvPr id="2" name="Прямоугольник 1"/>
          <p:cNvSpPr/>
          <p:nvPr/>
        </p:nvSpPr>
        <p:spPr>
          <a:xfrm>
            <a:off x="10381129" y="717863"/>
            <a:ext cx="7079182" cy="1323439"/>
          </a:xfrm>
          <a:prstGeom prst="rect">
            <a:avLst/>
          </a:prstGeom>
        </p:spPr>
        <p:txBody>
          <a:bodyPr wrap="none">
            <a:spAutoFit/>
          </a:bodyPr>
          <a:lstStyle/>
          <a:p>
            <a:pPr lvl="0" algn="r"/>
            <a:r>
              <a:rPr lang="az-Latn-AZ" sz="8000" dirty="0" smtClean="0">
                <a:solidFill>
                  <a:srgbClr val="FFFFFF"/>
                </a:solidFill>
                <a:latin typeface="Josefin Sans"/>
                <a:sym typeface="Josefin Sans"/>
              </a:rPr>
              <a:t>S</a:t>
            </a:r>
            <a:r>
              <a:rPr lang="en-US" sz="8000" dirty="0" err="1" smtClean="0">
                <a:solidFill>
                  <a:srgbClr val="FFFFFF"/>
                </a:solidFill>
                <a:latin typeface="Josefin Sans"/>
                <a:sym typeface="Josefin Sans"/>
              </a:rPr>
              <a:t>orting</a:t>
            </a:r>
            <a:r>
              <a:rPr lang="az-Latn-AZ" sz="8000" dirty="0" smtClean="0">
                <a:solidFill>
                  <a:srgbClr val="FFFFFF"/>
                </a:solidFill>
                <a:latin typeface="Josefin Sans"/>
                <a:sym typeface="Josefin Sans"/>
              </a:rPr>
              <a:t> </a:t>
            </a:r>
            <a:r>
              <a:rPr lang="az-Latn-AZ" sz="8000" dirty="0">
                <a:solidFill>
                  <a:srgbClr val="FFFFFF"/>
                </a:solidFill>
                <a:latin typeface="Josefin Sans"/>
                <a:sym typeface="Josefin Sans"/>
              </a:rPr>
              <a:t>nədir?</a:t>
            </a:r>
            <a:endParaRPr lang="az-Latn-AZ" sz="8000" dirty="0"/>
          </a:p>
        </p:txBody>
      </p:sp>
      <p:sp>
        <p:nvSpPr>
          <p:cNvPr id="8" name="Google Shape;738;p34"/>
          <p:cNvSpPr/>
          <p:nvPr/>
        </p:nvSpPr>
        <p:spPr>
          <a:xfrm>
            <a:off x="11415492" y="5988439"/>
            <a:ext cx="6317775" cy="4298561"/>
          </a:xfrm>
          <a:custGeom>
            <a:avLst/>
            <a:gdLst/>
            <a:ahLst/>
            <a:cxnLst/>
            <a:rect l="l" t="t" r="r" b="b"/>
            <a:pathLst>
              <a:path w="1585947" h="1227127" extrusionOk="0">
                <a:moveTo>
                  <a:pt x="0" y="0"/>
                </a:moveTo>
                <a:lnTo>
                  <a:pt x="1585947" y="0"/>
                </a:lnTo>
                <a:lnTo>
                  <a:pt x="1585947" y="1227127"/>
                </a:lnTo>
                <a:lnTo>
                  <a:pt x="0" y="1227127"/>
                </a:lnTo>
                <a:lnTo>
                  <a:pt x="0" y="0"/>
                </a:lnTo>
                <a:close/>
              </a:path>
            </a:pathLst>
          </a:custGeom>
          <a:blipFill rotWithShape="1">
            <a:blip r:embed="rId3">
              <a:alphaModFix/>
            </a:blip>
            <a:stretch>
              <a:fillRect/>
            </a:stretch>
          </a:blipFill>
          <a:ln>
            <a:noFill/>
          </a:ln>
        </p:spPr>
      </p:sp>
      <p:sp>
        <p:nvSpPr>
          <p:cNvPr id="3" name="Прямоугольник 2"/>
          <p:cNvSpPr/>
          <p:nvPr/>
        </p:nvSpPr>
        <p:spPr>
          <a:xfrm>
            <a:off x="545911" y="2622516"/>
            <a:ext cx="17187356" cy="1637628"/>
          </a:xfrm>
          <a:prstGeom prst="rect">
            <a:avLst/>
          </a:prstGeom>
        </p:spPr>
        <p:txBody>
          <a:bodyPr wrap="square">
            <a:spAutoFit/>
          </a:bodyPr>
          <a:lstStyle/>
          <a:p>
            <a:pPr algn="r">
              <a:lnSpc>
                <a:spcPct val="107000"/>
              </a:lnSpc>
              <a:spcAft>
                <a:spcPts val="800"/>
              </a:spcAft>
            </a:pP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Sorting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kolleksiyadan</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elementlərin</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müəyyən</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növ</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sıra</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ilə</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yerləşdirilməsi</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prosesidir</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Məsələn</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sözlərin</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siyahısı</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əlifba</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sırası</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ilə</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ya</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uzunluğa</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görə</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sıralana</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bilər</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Effektiv</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çeşidləmə</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çeşidlənmiş</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siyahıların</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düzgün</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işləməsini</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tələb</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edən</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digər</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alqoritmlərin</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istifadəsini</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optimallaşdırmaq</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vacibdir</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Прямоугольник 3"/>
          <p:cNvSpPr/>
          <p:nvPr/>
        </p:nvSpPr>
        <p:spPr>
          <a:xfrm>
            <a:off x="622980" y="5661412"/>
            <a:ext cx="9758149" cy="3949351"/>
          </a:xfrm>
          <a:prstGeom prst="rect">
            <a:avLst/>
          </a:prstGeom>
        </p:spPr>
        <p:txBody>
          <a:bodyPr wrap="square">
            <a:spAutoFit/>
          </a:bodyPr>
          <a:lstStyle/>
          <a:p>
            <a:pPr>
              <a:lnSpc>
                <a:spcPct val="107000"/>
              </a:lnSpc>
              <a:spcAft>
                <a:spcPts val="800"/>
              </a:spcAft>
            </a:pPr>
            <a:r>
              <a:rPr lang="en-US" sz="3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Ən</a:t>
            </a:r>
            <a:r>
              <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çox</a:t>
            </a:r>
            <a:r>
              <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yayılmış</a:t>
            </a:r>
            <a:r>
              <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çeşidləmə</a:t>
            </a:r>
            <a:r>
              <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alqoritmləri</a:t>
            </a:r>
            <a:r>
              <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bunlardır</a:t>
            </a:r>
            <a:r>
              <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Bubble</a:t>
            </a:r>
            <a:r>
              <a:rPr lang="ru-RU"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Sort</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Insertion</a:t>
            </a:r>
            <a:r>
              <a:rPr lang="ru-RU"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Sort</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Selection</a:t>
            </a:r>
            <a:r>
              <a:rPr lang="ru-RU"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Sort</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Quick</a:t>
            </a:r>
            <a:r>
              <a:rPr lang="ru-RU"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Sort</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Merge</a:t>
            </a:r>
            <a:r>
              <a:rPr lang="ru-RU"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Sort</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Heap</a:t>
            </a:r>
            <a:r>
              <a:rPr lang="ru-RU"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ru-RU"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Sort</a:t>
            </a:r>
            <a:endParaRPr lang="ru-RU"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Google Shape;722;p34"/>
          <p:cNvSpPr/>
          <p:nvPr/>
        </p:nvSpPr>
        <p:spPr>
          <a:xfrm>
            <a:off x="284206" y="266376"/>
            <a:ext cx="1950855" cy="1502158"/>
          </a:xfrm>
          <a:custGeom>
            <a:avLst/>
            <a:gdLst/>
            <a:ahLst/>
            <a:cxnLst/>
            <a:rect l="l" t="t" r="r" b="b"/>
            <a:pathLst>
              <a:path w="1950855" h="1502158" extrusionOk="0">
                <a:moveTo>
                  <a:pt x="0" y="0"/>
                </a:moveTo>
                <a:lnTo>
                  <a:pt x="1950856" y="0"/>
                </a:lnTo>
                <a:lnTo>
                  <a:pt x="1950856" y="1502158"/>
                </a:lnTo>
                <a:lnTo>
                  <a:pt x="0" y="1502158"/>
                </a:lnTo>
                <a:lnTo>
                  <a:pt x="0" y="0"/>
                </a:lnTo>
                <a:close/>
              </a:path>
            </a:pathLst>
          </a:custGeom>
          <a:blipFill rotWithShape="1">
            <a:blip r:embed="rId4">
              <a:alphaModFix/>
            </a:blip>
            <a:stretch>
              <a:fillRect/>
            </a:stretch>
          </a:blipFill>
          <a:ln>
            <a:noFill/>
          </a:ln>
        </p:spPr>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334"/>
        <p:cNvGrpSpPr/>
        <p:nvPr/>
      </p:nvGrpSpPr>
      <p:grpSpPr>
        <a:xfrm>
          <a:off x="0" y="0"/>
          <a:ext cx="0" cy="0"/>
          <a:chOff x="0" y="0"/>
          <a:chExt cx="0" cy="0"/>
        </a:xfrm>
      </p:grpSpPr>
      <p:pic>
        <p:nvPicPr>
          <p:cNvPr id="7" name="Picture 2" descr="A table with white text and blue text&#10;&#10;Description automatically generated with medium confidence"/>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214"/>
        <p:cNvGrpSpPr/>
        <p:nvPr/>
      </p:nvGrpSpPr>
      <p:grpSpPr>
        <a:xfrm>
          <a:off x="0" y="0"/>
          <a:ext cx="0" cy="0"/>
          <a:chOff x="0" y="0"/>
          <a:chExt cx="0" cy="0"/>
        </a:xfrm>
      </p:grpSpPr>
      <p:pic>
        <p:nvPicPr>
          <p:cNvPr id="229" name="Google Shape;229;p24"/>
          <p:cNvPicPr preferRelativeResize="0"/>
          <p:nvPr/>
        </p:nvPicPr>
        <p:blipFill>
          <a:blip r:embed="rId3">
            <a:alphaModFix/>
          </a:blip>
          <a:stretch>
            <a:fillRect/>
          </a:stretch>
        </p:blipFill>
        <p:spPr>
          <a:xfrm>
            <a:off x="-274100" y="8164574"/>
            <a:ext cx="10118701" cy="3594630"/>
          </a:xfrm>
          <a:prstGeom prst="rect">
            <a:avLst/>
          </a:prstGeom>
          <a:noFill/>
          <a:ln>
            <a:noFill/>
          </a:ln>
        </p:spPr>
      </p:pic>
      <p:pic>
        <p:nvPicPr>
          <p:cNvPr id="230" name="Google Shape;230;p24"/>
          <p:cNvPicPr preferRelativeResize="0"/>
          <p:nvPr/>
        </p:nvPicPr>
        <p:blipFill>
          <a:blip r:embed="rId4">
            <a:alphaModFix/>
          </a:blip>
          <a:stretch>
            <a:fillRect/>
          </a:stretch>
        </p:blipFill>
        <p:spPr>
          <a:xfrm>
            <a:off x="10339893" y="-1253850"/>
            <a:ext cx="8758575" cy="3120750"/>
          </a:xfrm>
          <a:prstGeom prst="rect">
            <a:avLst/>
          </a:prstGeom>
          <a:noFill/>
          <a:ln>
            <a:noFill/>
          </a:ln>
        </p:spPr>
      </p:pic>
      <p:sp>
        <p:nvSpPr>
          <p:cNvPr id="2" name="Прямоугольник 1"/>
          <p:cNvSpPr/>
          <p:nvPr/>
        </p:nvSpPr>
        <p:spPr>
          <a:xfrm>
            <a:off x="341193" y="613515"/>
            <a:ext cx="15613039" cy="3693447"/>
          </a:xfrm>
          <a:prstGeom prst="rect">
            <a:avLst/>
          </a:prstGeom>
        </p:spPr>
        <p:txBody>
          <a:bodyPr wrap="square">
            <a:spAutoFit/>
          </a:bodyPr>
          <a:lstStyle/>
          <a:p>
            <a:pPr>
              <a:lnSpc>
                <a:spcPct val="107000"/>
              </a:lnSpc>
              <a:spcAft>
                <a:spcPts val="800"/>
              </a:spcAft>
            </a:pPr>
            <a:r>
              <a:rPr lang="en-US" sz="40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Linear Search ( X</a:t>
            </a:r>
            <a:r>
              <a:rPr lang="az-Latn-AZ" sz="40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ətti axtarış alqoritmi)</a:t>
            </a:r>
            <a:endParaRPr lang="en-US" sz="40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Xətti</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massivdəki</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tapmağa</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müvafiq</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indeksi</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qaytarmağa</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kömək</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edən</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alqoritmidir</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Bundan</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əlavə</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mövcud</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olmayan</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göstərmək</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bayraq</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dəyəri</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də</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qaytara</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bilərik</a:t>
            </a:r>
            <a:r>
              <a:rPr lang="en-US" sz="32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pPr>
            <a:endParaRPr lang="ru-RU"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3" name="Google Shape;738;p34"/>
          <p:cNvSpPr/>
          <p:nvPr/>
        </p:nvSpPr>
        <p:spPr>
          <a:xfrm>
            <a:off x="12387053" y="5975727"/>
            <a:ext cx="5701779" cy="4311273"/>
          </a:xfrm>
          <a:custGeom>
            <a:avLst/>
            <a:gdLst/>
            <a:ahLst/>
            <a:cxnLst/>
            <a:rect l="l" t="t" r="r" b="b"/>
            <a:pathLst>
              <a:path w="1585947" h="1227127" extrusionOk="0">
                <a:moveTo>
                  <a:pt x="0" y="0"/>
                </a:moveTo>
                <a:lnTo>
                  <a:pt x="1585947" y="0"/>
                </a:lnTo>
                <a:lnTo>
                  <a:pt x="1585947" y="1227127"/>
                </a:lnTo>
                <a:lnTo>
                  <a:pt x="0" y="1227127"/>
                </a:lnTo>
                <a:lnTo>
                  <a:pt x="0" y="0"/>
                </a:lnTo>
                <a:close/>
              </a:path>
            </a:pathLst>
          </a:custGeom>
          <a:blipFill rotWithShape="1">
            <a:blip r:embed="rId5">
              <a:alphaModFix/>
            </a:blip>
            <a:stretch>
              <a:fillRect/>
            </a:stretch>
          </a:blipFill>
          <a:ln>
            <a:noFill/>
          </a:ln>
        </p:spPr>
      </p:sp>
      <p:pic>
        <p:nvPicPr>
          <p:cNvPr id="4" name="Рисунок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55437" y="6385608"/>
            <a:ext cx="4765010" cy="2885065"/>
          </a:xfrm>
          <a:prstGeom prst="rect">
            <a:avLst/>
          </a:prstGeom>
        </p:spPr>
      </p:pic>
      <p:sp>
        <p:nvSpPr>
          <p:cNvPr id="5" name="Прямоугольник 4"/>
          <p:cNvSpPr/>
          <p:nvPr/>
        </p:nvSpPr>
        <p:spPr>
          <a:xfrm>
            <a:off x="700601" y="4724270"/>
            <a:ext cx="10231256" cy="3253968"/>
          </a:xfrm>
          <a:prstGeom prst="rect">
            <a:avLst/>
          </a:prstGeom>
        </p:spPr>
        <p:txBody>
          <a:bodyPr wrap="square">
            <a:spAutoFit/>
          </a:bodyPr>
          <a:lstStyle/>
          <a:p>
            <a:pPr marL="342900" lvl="0" indent="-342900">
              <a:lnSpc>
                <a:spcPct val="107000"/>
              </a:lnSpc>
              <a:buFont typeface="+mj-lt"/>
              <a:buAutoNum type="arabicParenR"/>
            </a:pP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açarla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potensial</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uyğunluq</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kimi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qəbul</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edilir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eyni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şey</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üçün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yoxlanılır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07000"/>
              </a:lnSpc>
              <a:buFont typeface="+mj-lt"/>
              <a:buAutoNum type="arabicParenR"/>
            </a:pP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bərabər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olan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hansı</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tapılarsa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uğurla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başa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çatır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həmin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elementin</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indeksi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geri</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qaytarılır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mj-lt"/>
              <a:buAutoNum type="arabicParenR"/>
            </a:pPr>
            <a:r>
              <a:rPr lang="az-Latn-AZ"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Açara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bərabər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tapılmadıqda</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uyğunluq</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tapılmadı"mesajını</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sz="3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verir</a:t>
            </a:r>
            <a:r>
              <a:rPr lang="ru-RU"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59"/>
        <p:cNvGrpSpPr/>
        <p:nvPr/>
      </p:nvGrpSpPr>
      <p:grpSpPr>
        <a:xfrm>
          <a:off x="0" y="0"/>
          <a:ext cx="0" cy="0"/>
          <a:chOff x="0" y="0"/>
          <a:chExt cx="0" cy="0"/>
        </a:xfrm>
      </p:grpSpPr>
      <p:sp>
        <p:nvSpPr>
          <p:cNvPr id="2" name="Прямоугольник 1"/>
          <p:cNvSpPr/>
          <p:nvPr/>
        </p:nvSpPr>
        <p:spPr>
          <a:xfrm>
            <a:off x="0" y="332987"/>
            <a:ext cx="17960454" cy="985270"/>
          </a:xfrm>
          <a:prstGeom prst="rect">
            <a:avLst/>
          </a:prstGeom>
        </p:spPr>
        <p:txBody>
          <a:bodyPr wrap="square">
            <a:spAutoFit/>
          </a:bodyPr>
          <a:lstStyle/>
          <a:p>
            <a:pPr marL="228600">
              <a:lnSpc>
                <a:spcPct val="107000"/>
              </a:lnSpc>
              <a:spcAft>
                <a:spcPts val="800"/>
              </a:spcAft>
            </a:pP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1: ilk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elementdən</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başlayın</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indeks</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0)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açarı</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hər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elementlə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müqayisə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edin</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arr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Açarı</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ilk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arr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ilə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müqayisə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etmək</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[0].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Bərabər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olmadığından</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iterator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potensial</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uyğunluq</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kimi</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növbəti</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keçir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rotWithShape="1">
          <a:blip r:embed="rId3">
            <a:extLst>
              <a:ext uri="{28A0092B-C50C-407E-A947-70E740481C1C}">
                <a14:useLocalDpi xmlns:a14="http://schemas.microsoft.com/office/drawing/2010/main" val="0"/>
              </a:ext>
            </a:extLst>
          </a:blip>
          <a:srcRect b="23858"/>
          <a:stretch/>
        </p:blipFill>
        <p:spPr>
          <a:xfrm>
            <a:off x="201532" y="1579173"/>
            <a:ext cx="8614922" cy="2569746"/>
          </a:xfrm>
          <a:prstGeom prst="rect">
            <a:avLst/>
          </a:prstGeom>
        </p:spPr>
      </p:pic>
      <p:sp>
        <p:nvSpPr>
          <p:cNvPr id="3" name="Прямоугольник 2"/>
          <p:cNvSpPr/>
          <p:nvPr/>
        </p:nvSpPr>
        <p:spPr>
          <a:xfrm>
            <a:off x="8816454" y="1981368"/>
            <a:ext cx="9144000" cy="882678"/>
          </a:xfrm>
          <a:prstGeom prst="rect">
            <a:avLst/>
          </a:prstGeom>
        </p:spPr>
        <p:txBody>
          <a:bodyPr>
            <a:spAutoFit/>
          </a:bodyPr>
          <a:lstStyle/>
          <a:p>
            <a:pPr marL="228600">
              <a:lnSpc>
                <a:spcPct val="107000"/>
              </a:lnSpc>
              <a:spcAft>
                <a:spcPts val="800"/>
              </a:spcAft>
            </a:pP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Açarı</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aşağıdakı</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arr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elementi</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ilə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müqayisə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etmək</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[1].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Bərabər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olmadığından</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iterator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potensial</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uyğunluq</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kimi</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növbəti</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elementə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keçir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ru-RU"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Рисунок 6"/>
          <p:cNvPicPr/>
          <p:nvPr/>
        </p:nvPicPr>
        <p:blipFill rotWithShape="1">
          <a:blip r:embed="rId4">
            <a:extLst>
              <a:ext uri="{28A0092B-C50C-407E-A947-70E740481C1C}">
                <a14:useLocalDpi xmlns:a14="http://schemas.microsoft.com/office/drawing/2010/main" val="0"/>
              </a:ext>
            </a:extLst>
          </a:blip>
          <a:srcRect b="22093"/>
          <a:stretch/>
        </p:blipFill>
        <p:spPr>
          <a:xfrm>
            <a:off x="8658138" y="3491377"/>
            <a:ext cx="9460631" cy="2898902"/>
          </a:xfrm>
          <a:prstGeom prst="rect">
            <a:avLst/>
          </a:prstGeom>
        </p:spPr>
      </p:pic>
      <p:sp>
        <p:nvSpPr>
          <p:cNvPr id="4" name="Прямоугольник 3"/>
          <p:cNvSpPr/>
          <p:nvPr/>
        </p:nvSpPr>
        <p:spPr>
          <a:xfrm>
            <a:off x="0" y="4447864"/>
            <a:ext cx="9144000" cy="1258421"/>
          </a:xfrm>
          <a:prstGeom prst="rect">
            <a:avLst/>
          </a:prstGeom>
        </p:spPr>
        <p:txBody>
          <a:bodyPr>
            <a:spAutoFit/>
          </a:bodyPr>
          <a:lstStyle/>
          <a:p>
            <a:pPr marL="228600">
              <a:lnSpc>
                <a:spcPct val="107000"/>
              </a:lnSpc>
              <a:spcAft>
                <a:spcPts val="800"/>
              </a:spcAft>
            </a:pP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Addım</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2: İndi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arr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 -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ni</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açarla</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müqayisə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edərkən</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dəyər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eynidır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Beləliklə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xətti</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axtarış</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alqoritmi</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uğurlu</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mesaj</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verəcək</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və</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açar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tapıldıqda</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element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indeksini</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qaytaracaq</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burada</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2).</a:t>
            </a:r>
            <a:endParaRPr lang="ru-RU"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Рисунок 8"/>
          <p:cNvPicPr/>
          <p:nvPr/>
        </p:nvPicPr>
        <p:blipFill rotWithShape="1">
          <a:blip r:embed="rId5">
            <a:extLst>
              <a:ext uri="{28A0092B-C50C-407E-A947-70E740481C1C}">
                <a14:useLocalDpi xmlns:a14="http://schemas.microsoft.com/office/drawing/2010/main" val="0"/>
              </a:ext>
            </a:extLst>
          </a:blip>
          <a:srcRect t="1284" b="15836"/>
          <a:stretch/>
        </p:blipFill>
        <p:spPr>
          <a:xfrm>
            <a:off x="201532" y="6176647"/>
            <a:ext cx="9529322" cy="3325159"/>
          </a:xfrm>
          <a:prstGeom prst="rect">
            <a:avLst/>
          </a:prstGeom>
        </p:spPr>
      </p:pic>
      <p:pic>
        <p:nvPicPr>
          <p:cNvPr id="10" name="Google Shape;197;p23"/>
          <p:cNvPicPr preferRelativeResize="0"/>
          <p:nvPr/>
        </p:nvPicPr>
        <p:blipFill>
          <a:blip r:embed="rId6">
            <a:alphaModFix/>
          </a:blip>
          <a:stretch>
            <a:fillRect/>
          </a:stretch>
        </p:blipFill>
        <p:spPr>
          <a:xfrm>
            <a:off x="13498147" y="6900660"/>
            <a:ext cx="4462307" cy="3176494"/>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701</TotalTime>
  <Words>3948</Words>
  <Application>Microsoft Office PowerPoint</Application>
  <PresentationFormat>Произвольный</PresentationFormat>
  <Paragraphs>366</Paragraphs>
  <Slides>46</Slides>
  <Notes>46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46</vt:i4>
      </vt:variant>
    </vt:vector>
  </HeadingPairs>
  <TitlesOfParts>
    <vt:vector size="55" baseType="lpstr">
      <vt:lpstr>Josefin Sans</vt:lpstr>
      <vt:lpstr>Heebo Black</vt:lpstr>
      <vt:lpstr>Calibri</vt:lpstr>
      <vt:lpstr>Cambria Math</vt:lpstr>
      <vt:lpstr>Symbol</vt:lpstr>
      <vt:lpstr>Times New Roman</vt:lpstr>
      <vt:lpstr>Arial</vt:lpstr>
      <vt:lpstr>Josefin Sans SemiBold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Zuzu</dc:creator>
  <cp:lastModifiedBy>Учетная запись Майкрософт</cp:lastModifiedBy>
  <cp:revision>34</cp:revision>
  <dcterms:modified xsi:type="dcterms:W3CDTF">2023-09-30T19:49:31Z</dcterms:modified>
</cp:coreProperties>
</file>